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85" r:id="rId1"/>
  </p:sldMasterIdLst>
  <p:notesMasterIdLst>
    <p:notesMasterId r:id="rId104"/>
  </p:notesMasterIdLst>
  <p:handoutMasterIdLst>
    <p:handoutMasterId r:id="rId105"/>
  </p:handoutMasterIdLst>
  <p:sldIdLst>
    <p:sldId id="657" r:id="rId2"/>
    <p:sldId id="630" r:id="rId3"/>
    <p:sldId id="635" r:id="rId4"/>
    <p:sldId id="637" r:id="rId5"/>
    <p:sldId id="639" r:id="rId6"/>
    <p:sldId id="641" r:id="rId7"/>
    <p:sldId id="634" r:id="rId8"/>
    <p:sldId id="643" r:id="rId9"/>
    <p:sldId id="646" r:id="rId10"/>
    <p:sldId id="647" r:id="rId11"/>
    <p:sldId id="652" r:id="rId12"/>
    <p:sldId id="644" r:id="rId13"/>
    <p:sldId id="645" r:id="rId14"/>
    <p:sldId id="648" r:id="rId15"/>
    <p:sldId id="649" r:id="rId16"/>
    <p:sldId id="650" r:id="rId17"/>
    <p:sldId id="653" r:id="rId18"/>
    <p:sldId id="654" r:id="rId19"/>
    <p:sldId id="655" r:id="rId20"/>
    <p:sldId id="656" r:id="rId21"/>
    <p:sldId id="669" r:id="rId22"/>
    <p:sldId id="670" r:id="rId23"/>
    <p:sldId id="671" r:id="rId24"/>
    <p:sldId id="672" r:id="rId25"/>
    <p:sldId id="673" r:id="rId26"/>
    <p:sldId id="674" r:id="rId27"/>
    <p:sldId id="675" r:id="rId28"/>
    <p:sldId id="676" r:id="rId29"/>
    <p:sldId id="677" r:id="rId30"/>
    <p:sldId id="678" r:id="rId31"/>
    <p:sldId id="679" r:id="rId32"/>
    <p:sldId id="680" r:id="rId33"/>
    <p:sldId id="642" r:id="rId34"/>
    <p:sldId id="681" r:id="rId35"/>
    <p:sldId id="703" r:id="rId36"/>
    <p:sldId id="705" r:id="rId37"/>
    <p:sldId id="707" r:id="rId38"/>
    <p:sldId id="709" r:id="rId39"/>
    <p:sldId id="710" r:id="rId40"/>
    <p:sldId id="717" r:id="rId41"/>
    <p:sldId id="711" r:id="rId42"/>
    <p:sldId id="716" r:id="rId43"/>
    <p:sldId id="720" r:id="rId44"/>
    <p:sldId id="719" r:id="rId45"/>
    <p:sldId id="724" r:id="rId46"/>
    <p:sldId id="723" r:id="rId47"/>
    <p:sldId id="722" r:id="rId48"/>
    <p:sldId id="725" r:id="rId49"/>
    <p:sldId id="726" r:id="rId50"/>
    <p:sldId id="728" r:id="rId51"/>
    <p:sldId id="727" r:id="rId52"/>
    <p:sldId id="729" r:id="rId53"/>
    <p:sldId id="731" r:id="rId54"/>
    <p:sldId id="732" r:id="rId55"/>
    <p:sldId id="733" r:id="rId56"/>
    <p:sldId id="734" r:id="rId57"/>
    <p:sldId id="735" r:id="rId58"/>
    <p:sldId id="736" r:id="rId59"/>
    <p:sldId id="738" r:id="rId60"/>
    <p:sldId id="739" r:id="rId61"/>
    <p:sldId id="690" r:id="rId62"/>
    <p:sldId id="740" r:id="rId63"/>
    <p:sldId id="741" r:id="rId64"/>
    <p:sldId id="742" r:id="rId65"/>
    <p:sldId id="743" r:id="rId66"/>
    <p:sldId id="744" r:id="rId67"/>
    <p:sldId id="745" r:id="rId68"/>
    <p:sldId id="746" r:id="rId69"/>
    <p:sldId id="747" r:id="rId70"/>
    <p:sldId id="750" r:id="rId71"/>
    <p:sldId id="751" r:id="rId72"/>
    <p:sldId id="752" r:id="rId73"/>
    <p:sldId id="753" r:id="rId74"/>
    <p:sldId id="754" r:id="rId75"/>
    <p:sldId id="755" r:id="rId76"/>
    <p:sldId id="756" r:id="rId77"/>
    <p:sldId id="757" r:id="rId78"/>
    <p:sldId id="761" r:id="rId79"/>
    <p:sldId id="762" r:id="rId80"/>
    <p:sldId id="759" r:id="rId81"/>
    <p:sldId id="760" r:id="rId82"/>
    <p:sldId id="763" r:id="rId83"/>
    <p:sldId id="785" r:id="rId84"/>
    <p:sldId id="786" r:id="rId85"/>
    <p:sldId id="787" r:id="rId86"/>
    <p:sldId id="778" r:id="rId87"/>
    <p:sldId id="779" r:id="rId88"/>
    <p:sldId id="780" r:id="rId89"/>
    <p:sldId id="781" r:id="rId90"/>
    <p:sldId id="782" r:id="rId91"/>
    <p:sldId id="783" r:id="rId92"/>
    <p:sldId id="784" r:id="rId93"/>
    <p:sldId id="767" r:id="rId94"/>
    <p:sldId id="768" r:id="rId95"/>
    <p:sldId id="770" r:id="rId96"/>
    <p:sldId id="773" r:id="rId97"/>
    <p:sldId id="774" r:id="rId98"/>
    <p:sldId id="775" r:id="rId99"/>
    <p:sldId id="776" r:id="rId100"/>
    <p:sldId id="771" r:id="rId101"/>
    <p:sldId id="777" r:id="rId102"/>
    <p:sldId id="772" r:id="rId103"/>
  </p:sldIdLst>
  <p:sldSz cx="10693400" cy="756126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9E891A-3476-4047-8EE5-52D49A9A7C48}">
          <p14:sldIdLst>
            <p14:sldId id="657"/>
          </p14:sldIdLst>
        </p14:section>
        <p14:section name="Vizualization Intro" id="{513683E2-D326-40E0-A1DB-7A63C8DE2337}">
          <p14:sldIdLst>
            <p14:sldId id="630"/>
            <p14:sldId id="635"/>
            <p14:sldId id="637"/>
            <p14:sldId id="639"/>
            <p14:sldId id="641"/>
          </p14:sldIdLst>
        </p14:section>
        <p14:section name="Effective Visualizations" id="{750A600C-9C96-2648-8499-CABE705F43AC}">
          <p14:sldIdLst>
            <p14:sldId id="634"/>
            <p14:sldId id="643"/>
            <p14:sldId id="646"/>
            <p14:sldId id="647"/>
          </p14:sldIdLst>
        </p14:section>
        <p14:section name="Graphical Integrity" id="{57A75D1D-A101-B142-BF44-AFFAB9386B3B}">
          <p14:sldIdLst>
            <p14:sldId id="652"/>
            <p14:sldId id="644"/>
            <p14:sldId id="645"/>
            <p14:sldId id="648"/>
            <p14:sldId id="649"/>
            <p14:sldId id="650"/>
          </p14:sldIdLst>
        </p14:section>
        <p14:section name="Keep it Simple" id="{02259C99-ADB6-764B-98A8-1649DFA1B849}">
          <p14:sldIdLst>
            <p14:sldId id="653"/>
            <p14:sldId id="654"/>
            <p14:sldId id="655"/>
            <p14:sldId id="656"/>
            <p14:sldId id="669"/>
            <p14:sldId id="670"/>
            <p14:sldId id="671"/>
            <p14:sldId id="672"/>
            <p14:sldId id="673"/>
            <p14:sldId id="674"/>
            <p14:sldId id="675"/>
            <p14:sldId id="676"/>
            <p14:sldId id="677"/>
            <p14:sldId id="678"/>
            <p14:sldId id="679"/>
            <p14:sldId id="680"/>
          </p14:sldIdLst>
        </p14:section>
        <p14:section name="The Right Display" id="{8E604534-DEC4-3A4B-8301-1E33EE3576A5}">
          <p14:sldIdLst>
            <p14:sldId id="642"/>
            <p14:sldId id="681"/>
            <p14:sldId id="703"/>
            <p14:sldId id="705"/>
            <p14:sldId id="707"/>
            <p14:sldId id="709"/>
            <p14:sldId id="710"/>
            <p14:sldId id="717"/>
            <p14:sldId id="711"/>
            <p14:sldId id="716"/>
            <p14:sldId id="720"/>
            <p14:sldId id="719"/>
            <p14:sldId id="724"/>
            <p14:sldId id="723"/>
            <p14:sldId id="722"/>
            <p14:sldId id="725"/>
            <p14:sldId id="726"/>
            <p14:sldId id="728"/>
            <p14:sldId id="727"/>
            <p14:sldId id="729"/>
            <p14:sldId id="731"/>
            <p14:sldId id="732"/>
            <p14:sldId id="733"/>
            <p14:sldId id="734"/>
            <p14:sldId id="735"/>
            <p14:sldId id="736"/>
            <p14:sldId id="738"/>
            <p14:sldId id="739"/>
            <p14:sldId id="690"/>
            <p14:sldId id="740"/>
            <p14:sldId id="741"/>
            <p14:sldId id="742"/>
            <p14:sldId id="743"/>
            <p14:sldId id="744"/>
            <p14:sldId id="745"/>
          </p14:sldIdLst>
        </p14:section>
        <p14:section name="Perceptual Effectiveness" id="{8BCE7E97-0AFE-944E-9BE0-B97624C352BC}">
          <p14:sldIdLst>
            <p14:sldId id="746"/>
            <p14:sldId id="747"/>
            <p14:sldId id="750"/>
            <p14:sldId id="751"/>
            <p14:sldId id="752"/>
            <p14:sldId id="753"/>
            <p14:sldId id="754"/>
            <p14:sldId id="755"/>
            <p14:sldId id="756"/>
            <p14:sldId id="757"/>
            <p14:sldId id="761"/>
            <p14:sldId id="762"/>
            <p14:sldId id="759"/>
            <p14:sldId id="760"/>
            <p14:sldId id="763"/>
            <p14:sldId id="785"/>
            <p14:sldId id="786"/>
            <p14:sldId id="787"/>
            <p14:sldId id="778"/>
            <p14:sldId id="779"/>
            <p14:sldId id="780"/>
            <p14:sldId id="781"/>
            <p14:sldId id="782"/>
            <p14:sldId id="783"/>
            <p14:sldId id="784"/>
          </p14:sldIdLst>
        </p14:section>
        <p14:section name="Color" id="{731CF641-4AE2-5A46-89BB-5F5A1E74BDCE}">
          <p14:sldIdLst>
            <p14:sldId id="767"/>
            <p14:sldId id="768"/>
            <p14:sldId id="770"/>
            <p14:sldId id="773"/>
            <p14:sldId id="774"/>
            <p14:sldId id="775"/>
            <p14:sldId id="776"/>
            <p14:sldId id="771"/>
            <p14:sldId id="777"/>
            <p14:sldId id="772"/>
          </p14:sldIdLst>
        </p14:section>
      </p14:sectionLst>
    </p:ext>
    <p:ext uri="{EFAFB233-063F-42B5-8137-9DF3F51BA10A}">
      <p15:sldGuideLst xmlns:p15="http://schemas.microsoft.com/office/powerpoint/2012/main">
        <p15:guide id="1" orient="horz" pos="2382">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1840" autoAdjust="0"/>
  </p:normalViewPr>
  <p:slideViewPr>
    <p:cSldViewPr>
      <p:cViewPr varScale="1">
        <p:scale>
          <a:sx n="79" d="100"/>
          <a:sy n="79" d="100"/>
        </p:scale>
        <p:origin x="1112" y="192"/>
      </p:cViewPr>
      <p:guideLst>
        <p:guide orient="horz" pos="2382"/>
        <p:guide pos="3368"/>
      </p:guideLst>
    </p:cSldViewPr>
  </p:slideViewPr>
  <p:notesTextViewPr>
    <p:cViewPr>
      <p:scale>
        <a:sx n="1" d="1"/>
        <a:sy n="1" d="1"/>
      </p:scale>
      <p:origin x="0" y="0"/>
    </p:cViewPr>
  </p:notesTextViewPr>
  <p:sorterViewPr>
    <p:cViewPr varScale="1">
      <p:scale>
        <a:sx n="1" d="1"/>
        <a:sy n="1" d="1"/>
      </p:scale>
      <p:origin x="0" y="-4270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amatis\Documents\Training%20material\TheCADS\Data%20Storytelling\char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tamatis\Documents\Training%20material\TheCADS\Data%20Storytelling\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MY"/>
              <a:t>IF BUSH TAX CUTS EXPIRE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Sheet11!$C$3:$D$3</c:f>
              <c:strCache>
                <c:ptCount val="2"/>
                <c:pt idx="0">
                  <c:v>NOW</c:v>
                </c:pt>
                <c:pt idx="1">
                  <c:v>JAN 1, 2013</c:v>
                </c:pt>
              </c:strCache>
            </c:strRef>
          </c:cat>
          <c:val>
            <c:numRef>
              <c:f>Sheet11!$C$4:$D$4</c:f>
              <c:numCache>
                <c:formatCode>0.0%</c:formatCode>
                <c:ptCount val="2"/>
                <c:pt idx="0">
                  <c:v>0.35</c:v>
                </c:pt>
                <c:pt idx="1">
                  <c:v>0.39600000000000002</c:v>
                </c:pt>
              </c:numCache>
            </c:numRef>
          </c:val>
          <c:extLst>
            <c:ext xmlns:c16="http://schemas.microsoft.com/office/drawing/2014/chart" uri="{C3380CC4-5D6E-409C-BE32-E72D297353CC}">
              <c16:uniqueId val="{00000000-C412-44F8-B262-3078D4ACCF89}"/>
            </c:ext>
          </c:extLst>
        </c:ser>
        <c:dLbls>
          <c:showLegendKey val="0"/>
          <c:showVal val="0"/>
          <c:showCatName val="0"/>
          <c:showSerName val="0"/>
          <c:showPercent val="0"/>
          <c:showBubbleSize val="0"/>
        </c:dLbls>
        <c:gapWidth val="219"/>
        <c:overlap val="-27"/>
        <c:axId val="-1892849568"/>
        <c:axId val="-1892778304"/>
      </c:barChart>
      <c:catAx>
        <c:axId val="-189284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778304"/>
        <c:crosses val="autoZero"/>
        <c:auto val="1"/>
        <c:lblAlgn val="ctr"/>
        <c:lblOffset val="100"/>
        <c:noMultiLvlLbl val="0"/>
      </c:catAx>
      <c:valAx>
        <c:axId val="-1892778304"/>
        <c:scaling>
          <c:orientation val="minMax"/>
          <c:max val="0.42"/>
          <c:min val="0.3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MY"/>
                  <a:t>Top</a:t>
                </a:r>
                <a:r>
                  <a:rPr lang="en-MY" baseline="0"/>
                  <a:t> Tax Rate</a:t>
                </a:r>
                <a:endParaRPr lang="en-MY"/>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849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 (2)'!$B$4</c:f>
              <c:strCache>
                <c:ptCount val="1"/>
                <c:pt idx="0">
                  <c:v>A</c:v>
                </c:pt>
              </c:strCache>
            </c:strRef>
          </c:tx>
          <c:spPr>
            <a:solidFill>
              <a:schemeClr val="accent1"/>
            </a:solidFill>
            <a:ln>
              <a:noFill/>
            </a:ln>
            <a:effectLst/>
          </c:spPr>
          <c:invertIfNegative val="0"/>
          <c:cat>
            <c:strRef>
              <c:f>'Sheet1 (2)'!$A$5:$A$9</c:f>
              <c:strCache>
                <c:ptCount val="5"/>
                <c:pt idx="0">
                  <c:v>Cat 1</c:v>
                </c:pt>
                <c:pt idx="1">
                  <c:v>Cat 2</c:v>
                </c:pt>
                <c:pt idx="2">
                  <c:v>Cat 3</c:v>
                </c:pt>
                <c:pt idx="3">
                  <c:v>Cat 4</c:v>
                </c:pt>
                <c:pt idx="4">
                  <c:v>Cat 5</c:v>
                </c:pt>
              </c:strCache>
            </c:strRef>
          </c:cat>
          <c:val>
            <c:numRef>
              <c:f>'Sheet1 (2)'!$B$5:$B$9</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A925-4138-9ADA-01E31CFE5930}"/>
            </c:ext>
          </c:extLst>
        </c:ser>
        <c:ser>
          <c:idx val="1"/>
          <c:order val="1"/>
          <c:tx>
            <c:strRef>
              <c:f>'Sheet1 (2)'!$C$4</c:f>
              <c:strCache>
                <c:ptCount val="1"/>
                <c:pt idx="0">
                  <c:v>B</c:v>
                </c:pt>
              </c:strCache>
            </c:strRef>
          </c:tx>
          <c:spPr>
            <a:solidFill>
              <a:schemeClr val="accent2"/>
            </a:solidFill>
            <a:ln>
              <a:noFill/>
            </a:ln>
            <a:effectLst/>
          </c:spPr>
          <c:invertIfNegative val="0"/>
          <c:cat>
            <c:strRef>
              <c:f>'Sheet1 (2)'!$A$5:$A$9</c:f>
              <c:strCache>
                <c:ptCount val="5"/>
                <c:pt idx="0">
                  <c:v>Cat 1</c:v>
                </c:pt>
                <c:pt idx="1">
                  <c:v>Cat 2</c:v>
                </c:pt>
                <c:pt idx="2">
                  <c:v>Cat 3</c:v>
                </c:pt>
                <c:pt idx="3">
                  <c:v>Cat 4</c:v>
                </c:pt>
                <c:pt idx="4">
                  <c:v>Cat 5</c:v>
                </c:pt>
              </c:strCache>
            </c:strRef>
          </c:cat>
          <c:val>
            <c:numRef>
              <c:f>'Sheet1 (2)'!$C$5:$C$9</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A925-4138-9ADA-01E31CFE5930}"/>
            </c:ext>
          </c:extLst>
        </c:ser>
        <c:ser>
          <c:idx val="2"/>
          <c:order val="2"/>
          <c:tx>
            <c:strRef>
              <c:f>'Sheet1 (2)'!$D$4</c:f>
              <c:strCache>
                <c:ptCount val="1"/>
                <c:pt idx="0">
                  <c:v>C</c:v>
                </c:pt>
              </c:strCache>
            </c:strRef>
          </c:tx>
          <c:spPr>
            <a:solidFill>
              <a:schemeClr val="accent3"/>
            </a:solidFill>
            <a:ln>
              <a:noFill/>
            </a:ln>
            <a:effectLst/>
          </c:spPr>
          <c:invertIfNegative val="0"/>
          <c:cat>
            <c:strRef>
              <c:f>'Sheet1 (2)'!$A$5:$A$9</c:f>
              <c:strCache>
                <c:ptCount val="5"/>
                <c:pt idx="0">
                  <c:v>Cat 1</c:v>
                </c:pt>
                <c:pt idx="1">
                  <c:v>Cat 2</c:v>
                </c:pt>
                <c:pt idx="2">
                  <c:v>Cat 3</c:v>
                </c:pt>
                <c:pt idx="3">
                  <c:v>Cat 4</c:v>
                </c:pt>
                <c:pt idx="4">
                  <c:v>Cat 5</c:v>
                </c:pt>
              </c:strCache>
            </c:strRef>
          </c:cat>
          <c:val>
            <c:numRef>
              <c:f>'Sheet1 (2)'!$D$5:$D$9</c:f>
              <c:numCache>
                <c:formatCode>General</c:formatCode>
                <c:ptCount val="5"/>
                <c:pt idx="0">
                  <c:v>1</c:v>
                </c:pt>
                <c:pt idx="1">
                  <c:v>3</c:v>
                </c:pt>
                <c:pt idx="2">
                  <c:v>1</c:v>
                </c:pt>
                <c:pt idx="3">
                  <c:v>3</c:v>
                </c:pt>
                <c:pt idx="4">
                  <c:v>5</c:v>
                </c:pt>
              </c:numCache>
            </c:numRef>
          </c:val>
          <c:extLst>
            <c:ext xmlns:c16="http://schemas.microsoft.com/office/drawing/2014/chart" uri="{C3380CC4-5D6E-409C-BE32-E72D297353CC}">
              <c16:uniqueId val="{00000002-A925-4138-9ADA-01E31CFE5930}"/>
            </c:ext>
          </c:extLst>
        </c:ser>
        <c:dLbls>
          <c:showLegendKey val="0"/>
          <c:showVal val="0"/>
          <c:showCatName val="0"/>
          <c:showSerName val="0"/>
          <c:showPercent val="0"/>
          <c:showBubbleSize val="0"/>
        </c:dLbls>
        <c:gapWidth val="150"/>
        <c:overlap val="100"/>
        <c:axId val="-1920187440"/>
        <c:axId val="-1920194112"/>
      </c:barChart>
      <c:catAx>
        <c:axId val="-192018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194112"/>
        <c:crosses val="autoZero"/>
        <c:auto val="1"/>
        <c:lblAlgn val="ctr"/>
        <c:lblOffset val="100"/>
        <c:noMultiLvlLbl val="0"/>
      </c:catAx>
      <c:valAx>
        <c:axId val="-192019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18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Sheet4!$B$3</c:f>
              <c:strCache>
                <c:ptCount val="1"/>
                <c:pt idx="0">
                  <c:v>Strongly agree</c:v>
                </c:pt>
              </c:strCache>
            </c:strRef>
          </c:tx>
          <c:spPr>
            <a:solidFill>
              <a:schemeClr val="accent1">
                <a:shade val="53000"/>
              </a:schemeClr>
            </a:solidFill>
            <a:ln>
              <a:noFill/>
            </a:ln>
            <a:effectLst/>
          </c:spPr>
          <c:invertIfNegative val="0"/>
          <c:cat>
            <c:strRef>
              <c:f>Sheet4!$A$4:$A$7</c:f>
              <c:strCache>
                <c:ptCount val="4"/>
                <c:pt idx="0">
                  <c:v>I would recommend this course to a friend</c:v>
                </c:pt>
                <c:pt idx="1">
                  <c:v>The course developed my ability to think critically about the subject</c:v>
                </c:pt>
                <c:pt idx="2">
                  <c:v>The course developed my abilities and skills for the subject</c:v>
                </c:pt>
                <c:pt idx="3">
                  <c:v>The course was effectivelly organised</c:v>
                </c:pt>
              </c:strCache>
            </c:strRef>
          </c:cat>
          <c:val>
            <c:numRef>
              <c:f>Sheet4!$B$4:$B$7</c:f>
              <c:numCache>
                <c:formatCode>0%</c:formatCode>
                <c:ptCount val="4"/>
                <c:pt idx="0">
                  <c:v>0.28999999999999998</c:v>
                </c:pt>
                <c:pt idx="1">
                  <c:v>0.27</c:v>
                </c:pt>
                <c:pt idx="2">
                  <c:v>0.24</c:v>
                </c:pt>
                <c:pt idx="3">
                  <c:v>0.21</c:v>
                </c:pt>
              </c:numCache>
            </c:numRef>
          </c:val>
          <c:extLst>
            <c:ext xmlns:c16="http://schemas.microsoft.com/office/drawing/2014/chart" uri="{C3380CC4-5D6E-409C-BE32-E72D297353CC}">
              <c16:uniqueId val="{00000000-D8B4-48BF-9DAE-AD16683024CB}"/>
            </c:ext>
          </c:extLst>
        </c:ser>
        <c:ser>
          <c:idx val="1"/>
          <c:order val="1"/>
          <c:tx>
            <c:strRef>
              <c:f>Sheet4!$C$3</c:f>
              <c:strCache>
                <c:ptCount val="1"/>
                <c:pt idx="0">
                  <c:v>Agree</c:v>
                </c:pt>
              </c:strCache>
            </c:strRef>
          </c:tx>
          <c:spPr>
            <a:solidFill>
              <a:schemeClr val="accent1">
                <a:shade val="76000"/>
              </a:schemeClr>
            </a:solidFill>
            <a:ln>
              <a:noFill/>
            </a:ln>
            <a:effectLst/>
          </c:spPr>
          <c:invertIfNegative val="0"/>
          <c:cat>
            <c:strRef>
              <c:f>Sheet4!$A$4:$A$7</c:f>
              <c:strCache>
                <c:ptCount val="4"/>
                <c:pt idx="0">
                  <c:v>I would recommend this course to a friend</c:v>
                </c:pt>
                <c:pt idx="1">
                  <c:v>The course developed my ability to think critically about the subject</c:v>
                </c:pt>
                <c:pt idx="2">
                  <c:v>The course developed my abilities and skills for the subject</c:v>
                </c:pt>
                <c:pt idx="3">
                  <c:v>The course was effectivelly organised</c:v>
                </c:pt>
              </c:strCache>
            </c:strRef>
          </c:cat>
          <c:val>
            <c:numRef>
              <c:f>Sheet4!$C$4:$C$7</c:f>
              <c:numCache>
                <c:formatCode>0%</c:formatCode>
                <c:ptCount val="4"/>
                <c:pt idx="0">
                  <c:v>0.24</c:v>
                </c:pt>
                <c:pt idx="1">
                  <c:v>0.26</c:v>
                </c:pt>
                <c:pt idx="2">
                  <c:v>0.31</c:v>
                </c:pt>
                <c:pt idx="3">
                  <c:v>0.3</c:v>
                </c:pt>
              </c:numCache>
            </c:numRef>
          </c:val>
          <c:extLst>
            <c:ext xmlns:c16="http://schemas.microsoft.com/office/drawing/2014/chart" uri="{C3380CC4-5D6E-409C-BE32-E72D297353CC}">
              <c16:uniqueId val="{00000001-D8B4-48BF-9DAE-AD16683024CB}"/>
            </c:ext>
          </c:extLst>
        </c:ser>
        <c:ser>
          <c:idx val="2"/>
          <c:order val="2"/>
          <c:tx>
            <c:strRef>
              <c:f>Sheet4!$D$3</c:f>
              <c:strCache>
                <c:ptCount val="1"/>
                <c:pt idx="0">
                  <c:v>Neutral</c:v>
                </c:pt>
              </c:strCache>
            </c:strRef>
          </c:tx>
          <c:spPr>
            <a:solidFill>
              <a:schemeClr val="accent1"/>
            </a:solidFill>
            <a:ln>
              <a:noFill/>
            </a:ln>
            <a:effectLst/>
          </c:spPr>
          <c:invertIfNegative val="0"/>
          <c:cat>
            <c:strRef>
              <c:f>Sheet4!$A$4:$A$7</c:f>
              <c:strCache>
                <c:ptCount val="4"/>
                <c:pt idx="0">
                  <c:v>I would recommend this course to a friend</c:v>
                </c:pt>
                <c:pt idx="1">
                  <c:v>The course developed my ability to think critically about the subject</c:v>
                </c:pt>
                <c:pt idx="2">
                  <c:v>The course developed my abilities and skills for the subject</c:v>
                </c:pt>
                <c:pt idx="3">
                  <c:v>The course was effectivelly organised</c:v>
                </c:pt>
              </c:strCache>
            </c:strRef>
          </c:cat>
          <c:val>
            <c:numRef>
              <c:f>Sheet4!$D$4:$D$7</c:f>
              <c:numCache>
                <c:formatCode>0%</c:formatCode>
                <c:ptCount val="4"/>
                <c:pt idx="0">
                  <c:v>0.15</c:v>
                </c:pt>
                <c:pt idx="1">
                  <c:v>0.23</c:v>
                </c:pt>
                <c:pt idx="2">
                  <c:v>0.19</c:v>
                </c:pt>
                <c:pt idx="3">
                  <c:v>0.21</c:v>
                </c:pt>
              </c:numCache>
            </c:numRef>
          </c:val>
          <c:extLst>
            <c:ext xmlns:c16="http://schemas.microsoft.com/office/drawing/2014/chart" uri="{C3380CC4-5D6E-409C-BE32-E72D297353CC}">
              <c16:uniqueId val="{00000002-D8B4-48BF-9DAE-AD16683024CB}"/>
            </c:ext>
          </c:extLst>
        </c:ser>
        <c:ser>
          <c:idx val="3"/>
          <c:order val="3"/>
          <c:tx>
            <c:strRef>
              <c:f>Sheet4!$E$3</c:f>
              <c:strCache>
                <c:ptCount val="1"/>
                <c:pt idx="0">
                  <c:v>Disagree</c:v>
                </c:pt>
              </c:strCache>
            </c:strRef>
          </c:tx>
          <c:spPr>
            <a:solidFill>
              <a:schemeClr val="accent1">
                <a:tint val="77000"/>
              </a:schemeClr>
            </a:solidFill>
            <a:ln>
              <a:noFill/>
            </a:ln>
            <a:effectLst/>
          </c:spPr>
          <c:invertIfNegative val="0"/>
          <c:cat>
            <c:strRef>
              <c:f>Sheet4!$A$4:$A$7</c:f>
              <c:strCache>
                <c:ptCount val="4"/>
                <c:pt idx="0">
                  <c:v>I would recommend this course to a friend</c:v>
                </c:pt>
                <c:pt idx="1">
                  <c:v>The course developed my ability to think critically about the subject</c:v>
                </c:pt>
                <c:pt idx="2">
                  <c:v>The course developed my abilities and skills for the subject</c:v>
                </c:pt>
                <c:pt idx="3">
                  <c:v>The course was effectivelly organised</c:v>
                </c:pt>
              </c:strCache>
            </c:strRef>
          </c:cat>
          <c:val>
            <c:numRef>
              <c:f>Sheet4!$E$4:$E$7</c:f>
              <c:numCache>
                <c:formatCode>0%</c:formatCode>
                <c:ptCount val="4"/>
                <c:pt idx="0">
                  <c:v>0.18</c:v>
                </c:pt>
                <c:pt idx="1">
                  <c:v>0.11</c:v>
                </c:pt>
                <c:pt idx="2">
                  <c:v>0.15</c:v>
                </c:pt>
                <c:pt idx="3">
                  <c:v>0.16</c:v>
                </c:pt>
              </c:numCache>
            </c:numRef>
          </c:val>
          <c:extLst>
            <c:ext xmlns:c16="http://schemas.microsoft.com/office/drawing/2014/chart" uri="{C3380CC4-5D6E-409C-BE32-E72D297353CC}">
              <c16:uniqueId val="{00000003-D8B4-48BF-9DAE-AD16683024CB}"/>
            </c:ext>
          </c:extLst>
        </c:ser>
        <c:ser>
          <c:idx val="4"/>
          <c:order val="4"/>
          <c:tx>
            <c:strRef>
              <c:f>Sheet4!$F$3</c:f>
              <c:strCache>
                <c:ptCount val="1"/>
                <c:pt idx="0">
                  <c:v>Strongly disagree</c:v>
                </c:pt>
              </c:strCache>
            </c:strRef>
          </c:tx>
          <c:spPr>
            <a:solidFill>
              <a:schemeClr val="accent1">
                <a:tint val="54000"/>
              </a:schemeClr>
            </a:solidFill>
            <a:ln>
              <a:noFill/>
            </a:ln>
            <a:effectLst/>
          </c:spPr>
          <c:invertIfNegative val="0"/>
          <c:cat>
            <c:strRef>
              <c:f>Sheet4!$A$4:$A$7</c:f>
              <c:strCache>
                <c:ptCount val="4"/>
                <c:pt idx="0">
                  <c:v>I would recommend this course to a friend</c:v>
                </c:pt>
                <c:pt idx="1">
                  <c:v>The course developed my ability to think critically about the subject</c:v>
                </c:pt>
                <c:pt idx="2">
                  <c:v>The course developed my abilities and skills for the subject</c:v>
                </c:pt>
                <c:pt idx="3">
                  <c:v>The course was effectivelly organised</c:v>
                </c:pt>
              </c:strCache>
            </c:strRef>
          </c:cat>
          <c:val>
            <c:numRef>
              <c:f>Sheet4!$F$4:$F$7</c:f>
              <c:numCache>
                <c:formatCode>0%</c:formatCode>
                <c:ptCount val="4"/>
                <c:pt idx="0">
                  <c:v>0.14000000000000001</c:v>
                </c:pt>
                <c:pt idx="1">
                  <c:v>0.13</c:v>
                </c:pt>
                <c:pt idx="2">
                  <c:v>0.11</c:v>
                </c:pt>
                <c:pt idx="3">
                  <c:v>0.12</c:v>
                </c:pt>
              </c:numCache>
            </c:numRef>
          </c:val>
          <c:extLst>
            <c:ext xmlns:c16="http://schemas.microsoft.com/office/drawing/2014/chart" uri="{C3380CC4-5D6E-409C-BE32-E72D297353CC}">
              <c16:uniqueId val="{00000004-D8B4-48BF-9DAE-AD16683024CB}"/>
            </c:ext>
          </c:extLst>
        </c:ser>
        <c:dLbls>
          <c:showLegendKey val="0"/>
          <c:showVal val="0"/>
          <c:showCatName val="0"/>
          <c:showSerName val="0"/>
          <c:showPercent val="0"/>
          <c:showBubbleSize val="0"/>
        </c:dLbls>
        <c:gapWidth val="150"/>
        <c:overlap val="100"/>
        <c:axId val="1967107728"/>
        <c:axId val="1966896816"/>
      </c:barChart>
      <c:catAx>
        <c:axId val="1967107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966896816"/>
        <c:crosses val="autoZero"/>
        <c:auto val="1"/>
        <c:lblAlgn val="ctr"/>
        <c:lblOffset val="100"/>
        <c:noMultiLvlLbl val="0"/>
      </c:catAx>
      <c:valAx>
        <c:axId val="1966896816"/>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967107728"/>
        <c:crosses val="max"/>
        <c:crossBetween val="between"/>
      </c:valAx>
      <c:spPr>
        <a:noFill/>
        <a:ln>
          <a:noFill/>
        </a:ln>
        <a:effectLst/>
      </c:spPr>
    </c:plotArea>
    <c:legend>
      <c:legendPos val="t"/>
      <c:layout>
        <c:manualLayout>
          <c:xMode val="edge"/>
          <c:yMode val="edge"/>
          <c:x val="0.45552224216802401"/>
          <c:y val="2.2806272982108799E-2"/>
          <c:w val="0.45716509081836898"/>
          <c:h val="6.414309170456239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1970</c:v>
                </c:pt>
                <c:pt idx="1">
                  <c:v>2012</c:v>
                </c:pt>
              </c:numCache>
            </c:numRef>
          </c:cat>
          <c:val>
            <c:numRef>
              <c:f>Sheet1!$B$2:$B$3</c:f>
              <c:numCache>
                <c:formatCode>General</c:formatCode>
                <c:ptCount val="2"/>
                <c:pt idx="0">
                  <c:v>41</c:v>
                </c:pt>
                <c:pt idx="1">
                  <c:v>20</c:v>
                </c:pt>
              </c:numCache>
            </c:numRef>
          </c:val>
          <c:extLst>
            <c:ext xmlns:c16="http://schemas.microsoft.com/office/drawing/2014/chart" uri="{C3380CC4-5D6E-409C-BE32-E72D297353CC}">
              <c16:uniqueId val="{00000000-342D-459B-9FDA-C09D93F15C2B}"/>
            </c:ext>
          </c:extLst>
        </c:ser>
        <c:dLbls>
          <c:showLegendKey val="0"/>
          <c:showVal val="0"/>
          <c:showCatName val="0"/>
          <c:showSerName val="0"/>
          <c:showPercent val="0"/>
          <c:showBubbleSize val="0"/>
        </c:dLbls>
        <c:gapWidth val="219"/>
        <c:overlap val="-27"/>
        <c:axId val="1966463920"/>
        <c:axId val="1966276960"/>
      </c:barChart>
      <c:catAx>
        <c:axId val="196646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6276960"/>
        <c:crosses val="autoZero"/>
        <c:auto val="1"/>
        <c:lblAlgn val="ctr"/>
        <c:lblOffset val="100"/>
        <c:noMultiLvlLbl val="0"/>
      </c:catAx>
      <c:valAx>
        <c:axId val="1966276960"/>
        <c:scaling>
          <c:orientation val="minMax"/>
        </c:scaling>
        <c:delete val="1"/>
        <c:axPos val="l"/>
        <c:numFmt formatCode="General" sourceLinked="1"/>
        <c:majorTickMark val="none"/>
        <c:minorTickMark val="none"/>
        <c:tickLblPos val="nextTo"/>
        <c:crossAx val="1966463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MY"/>
              <a:t>IF BUSH TAX CUTS EXPIRE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Sheet11!$C$3:$D$3</c:f>
              <c:strCache>
                <c:ptCount val="2"/>
                <c:pt idx="0">
                  <c:v>NOW</c:v>
                </c:pt>
                <c:pt idx="1">
                  <c:v>JAN 1, 2013</c:v>
                </c:pt>
              </c:strCache>
            </c:strRef>
          </c:cat>
          <c:val>
            <c:numRef>
              <c:f>Sheet11!$C$4:$D$4</c:f>
              <c:numCache>
                <c:formatCode>0.0%</c:formatCode>
                <c:ptCount val="2"/>
                <c:pt idx="0">
                  <c:v>0.35</c:v>
                </c:pt>
                <c:pt idx="1">
                  <c:v>0.39600000000000002</c:v>
                </c:pt>
              </c:numCache>
            </c:numRef>
          </c:val>
          <c:extLst>
            <c:ext xmlns:c16="http://schemas.microsoft.com/office/drawing/2014/chart" uri="{C3380CC4-5D6E-409C-BE32-E72D297353CC}">
              <c16:uniqueId val="{00000000-F450-4FD3-B1F9-97A9BB8E27A4}"/>
            </c:ext>
          </c:extLst>
        </c:ser>
        <c:dLbls>
          <c:showLegendKey val="0"/>
          <c:showVal val="0"/>
          <c:showCatName val="0"/>
          <c:showSerName val="0"/>
          <c:showPercent val="0"/>
          <c:showBubbleSize val="0"/>
        </c:dLbls>
        <c:gapWidth val="219"/>
        <c:overlap val="-27"/>
        <c:axId val="-1893005696"/>
        <c:axId val="-1893019472"/>
      </c:barChart>
      <c:catAx>
        <c:axId val="-18930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3019472"/>
        <c:crosses val="autoZero"/>
        <c:auto val="1"/>
        <c:lblAlgn val="ctr"/>
        <c:lblOffset val="100"/>
        <c:noMultiLvlLbl val="0"/>
      </c:catAx>
      <c:valAx>
        <c:axId val="-1893019472"/>
        <c:scaling>
          <c:orientation val="minMax"/>
          <c:max val="0.4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MY"/>
                  <a:t>Top</a:t>
                </a:r>
                <a:r>
                  <a:rPr lang="en-MY" baseline="0"/>
                  <a:t> Tax Rate</a:t>
                </a:r>
                <a:endParaRPr lang="en-MY"/>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3005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c:f>
              <c:strCache>
                <c:ptCount val="1"/>
                <c:pt idx="0">
                  <c:v>A</c:v>
                </c:pt>
              </c:strCache>
            </c:strRef>
          </c:tx>
          <c:spPr>
            <a:solidFill>
              <a:schemeClr val="accent1"/>
            </a:solidFill>
            <a:ln>
              <a:noFill/>
            </a:ln>
            <a:effectLst/>
          </c:spPr>
          <c:invertIfNegative val="0"/>
          <c:cat>
            <c:strRef>
              <c:f>Sheet1!$A$5:$A$9</c:f>
              <c:strCache>
                <c:ptCount val="5"/>
                <c:pt idx="0">
                  <c:v>Cat 1</c:v>
                </c:pt>
                <c:pt idx="1">
                  <c:v>Cat 2</c:v>
                </c:pt>
                <c:pt idx="2">
                  <c:v>Cat 3</c:v>
                </c:pt>
                <c:pt idx="3">
                  <c:v>Cat 4</c:v>
                </c:pt>
                <c:pt idx="4">
                  <c:v>Cat 5</c:v>
                </c:pt>
              </c:strCache>
            </c:strRef>
          </c:cat>
          <c:val>
            <c:numRef>
              <c:f>Sheet1!$B$5:$B$9</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5857-4E3C-B639-9F81416EC0E7}"/>
            </c:ext>
          </c:extLst>
        </c:ser>
        <c:dLbls>
          <c:showLegendKey val="0"/>
          <c:showVal val="0"/>
          <c:showCatName val="0"/>
          <c:showSerName val="0"/>
          <c:showPercent val="0"/>
          <c:showBubbleSize val="0"/>
        </c:dLbls>
        <c:gapWidth val="219"/>
        <c:overlap val="-27"/>
        <c:axId val="-2059285392"/>
        <c:axId val="-2008593856"/>
      </c:barChart>
      <c:catAx>
        <c:axId val="-205928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593856"/>
        <c:crosses val="autoZero"/>
        <c:auto val="1"/>
        <c:lblAlgn val="ctr"/>
        <c:lblOffset val="100"/>
        <c:noMultiLvlLbl val="0"/>
      </c:catAx>
      <c:valAx>
        <c:axId val="-200859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928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c:f>
              <c:strCache>
                <c:ptCount val="1"/>
                <c:pt idx="0">
                  <c:v>A</c:v>
                </c:pt>
              </c:strCache>
            </c:strRef>
          </c:tx>
          <c:spPr>
            <a:solidFill>
              <a:schemeClr val="accent1"/>
            </a:solidFill>
            <a:ln>
              <a:noFill/>
            </a:ln>
            <a:effectLst/>
          </c:spPr>
          <c:invertIfNegative val="0"/>
          <c:cat>
            <c:strRef>
              <c:f>Sheet1!$A$5:$A$9</c:f>
              <c:strCache>
                <c:ptCount val="5"/>
                <c:pt idx="0">
                  <c:v>Cat 1</c:v>
                </c:pt>
                <c:pt idx="1">
                  <c:v>Cat 2</c:v>
                </c:pt>
                <c:pt idx="2">
                  <c:v>Cat 3</c:v>
                </c:pt>
                <c:pt idx="3">
                  <c:v>Cat 4</c:v>
                </c:pt>
                <c:pt idx="4">
                  <c:v>Cat 5</c:v>
                </c:pt>
              </c:strCache>
            </c:strRef>
          </c:cat>
          <c:val>
            <c:numRef>
              <c:f>Sheet1!$B$5:$B$9</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56A6-4246-BB84-E045ABF1EB53}"/>
            </c:ext>
          </c:extLst>
        </c:ser>
        <c:ser>
          <c:idx val="1"/>
          <c:order val="1"/>
          <c:tx>
            <c:strRef>
              <c:f>Sheet1!$C$4</c:f>
              <c:strCache>
                <c:ptCount val="1"/>
                <c:pt idx="0">
                  <c:v>B</c:v>
                </c:pt>
              </c:strCache>
            </c:strRef>
          </c:tx>
          <c:spPr>
            <a:solidFill>
              <a:schemeClr val="accent2"/>
            </a:solidFill>
            <a:ln>
              <a:noFill/>
            </a:ln>
            <a:effectLst/>
          </c:spPr>
          <c:invertIfNegative val="0"/>
          <c:cat>
            <c:strRef>
              <c:f>Sheet1!$A$5:$A$9</c:f>
              <c:strCache>
                <c:ptCount val="5"/>
                <c:pt idx="0">
                  <c:v>Cat 1</c:v>
                </c:pt>
                <c:pt idx="1">
                  <c:v>Cat 2</c:v>
                </c:pt>
                <c:pt idx="2">
                  <c:v>Cat 3</c:v>
                </c:pt>
                <c:pt idx="3">
                  <c:v>Cat 4</c:v>
                </c:pt>
                <c:pt idx="4">
                  <c:v>Cat 5</c:v>
                </c:pt>
              </c:strCache>
            </c:strRef>
          </c:cat>
          <c:val>
            <c:numRef>
              <c:f>Sheet1!$C$5:$C$9</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56A6-4246-BB84-E045ABF1EB53}"/>
            </c:ext>
          </c:extLst>
        </c:ser>
        <c:dLbls>
          <c:showLegendKey val="0"/>
          <c:showVal val="0"/>
          <c:showCatName val="0"/>
          <c:showSerName val="0"/>
          <c:showPercent val="0"/>
          <c:showBubbleSize val="0"/>
        </c:dLbls>
        <c:gapWidth val="219"/>
        <c:overlap val="-27"/>
        <c:axId val="-2008770672"/>
        <c:axId val="-2009037504"/>
      </c:barChart>
      <c:catAx>
        <c:axId val="-200877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9037504"/>
        <c:crosses val="autoZero"/>
        <c:auto val="1"/>
        <c:lblAlgn val="ctr"/>
        <c:lblOffset val="100"/>
        <c:noMultiLvlLbl val="0"/>
      </c:catAx>
      <c:valAx>
        <c:axId val="-2009037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770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c:f>
              <c:strCache>
                <c:ptCount val="1"/>
                <c:pt idx="0">
                  <c:v>A</c:v>
                </c:pt>
              </c:strCache>
            </c:strRef>
          </c:tx>
          <c:spPr>
            <a:solidFill>
              <a:schemeClr val="accent1"/>
            </a:solidFill>
            <a:ln>
              <a:noFill/>
            </a:ln>
            <a:effectLst/>
          </c:spPr>
          <c:invertIfNegative val="0"/>
          <c:cat>
            <c:strRef>
              <c:f>Sheet1!$A$5:$A$9</c:f>
              <c:strCache>
                <c:ptCount val="5"/>
                <c:pt idx="0">
                  <c:v>Cat 1</c:v>
                </c:pt>
                <c:pt idx="1">
                  <c:v>Cat 2</c:v>
                </c:pt>
                <c:pt idx="2">
                  <c:v>Cat 3</c:v>
                </c:pt>
                <c:pt idx="3">
                  <c:v>Cat 4</c:v>
                </c:pt>
                <c:pt idx="4">
                  <c:v>Cat 5</c:v>
                </c:pt>
              </c:strCache>
            </c:strRef>
          </c:cat>
          <c:val>
            <c:numRef>
              <c:f>Sheet1!$B$5:$B$9</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C66F-46E3-A202-2E1C76A6A43B}"/>
            </c:ext>
          </c:extLst>
        </c:ser>
        <c:ser>
          <c:idx val="1"/>
          <c:order val="1"/>
          <c:tx>
            <c:strRef>
              <c:f>Sheet1!$C$4</c:f>
              <c:strCache>
                <c:ptCount val="1"/>
                <c:pt idx="0">
                  <c:v>B</c:v>
                </c:pt>
              </c:strCache>
            </c:strRef>
          </c:tx>
          <c:spPr>
            <a:solidFill>
              <a:schemeClr val="accent2"/>
            </a:solidFill>
            <a:ln>
              <a:noFill/>
            </a:ln>
            <a:effectLst/>
          </c:spPr>
          <c:invertIfNegative val="0"/>
          <c:cat>
            <c:strRef>
              <c:f>Sheet1!$A$5:$A$9</c:f>
              <c:strCache>
                <c:ptCount val="5"/>
                <c:pt idx="0">
                  <c:v>Cat 1</c:v>
                </c:pt>
                <c:pt idx="1">
                  <c:v>Cat 2</c:v>
                </c:pt>
                <c:pt idx="2">
                  <c:v>Cat 3</c:v>
                </c:pt>
                <c:pt idx="3">
                  <c:v>Cat 4</c:v>
                </c:pt>
                <c:pt idx="4">
                  <c:v>Cat 5</c:v>
                </c:pt>
              </c:strCache>
            </c:strRef>
          </c:cat>
          <c:val>
            <c:numRef>
              <c:f>Sheet1!$C$5:$C$9</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C66F-46E3-A202-2E1C76A6A43B}"/>
            </c:ext>
          </c:extLst>
        </c:ser>
        <c:ser>
          <c:idx val="2"/>
          <c:order val="2"/>
          <c:tx>
            <c:strRef>
              <c:f>Sheet1!$D$4</c:f>
              <c:strCache>
                <c:ptCount val="1"/>
                <c:pt idx="0">
                  <c:v>C</c:v>
                </c:pt>
              </c:strCache>
            </c:strRef>
          </c:tx>
          <c:spPr>
            <a:solidFill>
              <a:schemeClr val="accent3"/>
            </a:solidFill>
            <a:ln>
              <a:noFill/>
            </a:ln>
            <a:effectLst/>
          </c:spPr>
          <c:invertIfNegative val="0"/>
          <c:cat>
            <c:strRef>
              <c:f>Sheet1!$A$5:$A$9</c:f>
              <c:strCache>
                <c:ptCount val="5"/>
                <c:pt idx="0">
                  <c:v>Cat 1</c:v>
                </c:pt>
                <c:pt idx="1">
                  <c:v>Cat 2</c:v>
                </c:pt>
                <c:pt idx="2">
                  <c:v>Cat 3</c:v>
                </c:pt>
                <c:pt idx="3">
                  <c:v>Cat 4</c:v>
                </c:pt>
                <c:pt idx="4">
                  <c:v>Cat 5</c:v>
                </c:pt>
              </c:strCache>
            </c:strRef>
          </c:cat>
          <c:val>
            <c:numRef>
              <c:f>Sheet1!$D$5:$D$9</c:f>
              <c:numCache>
                <c:formatCode>General</c:formatCode>
                <c:ptCount val="5"/>
                <c:pt idx="0">
                  <c:v>1</c:v>
                </c:pt>
                <c:pt idx="1">
                  <c:v>3</c:v>
                </c:pt>
                <c:pt idx="2">
                  <c:v>1</c:v>
                </c:pt>
                <c:pt idx="3">
                  <c:v>3</c:v>
                </c:pt>
                <c:pt idx="4">
                  <c:v>5</c:v>
                </c:pt>
              </c:numCache>
            </c:numRef>
          </c:val>
          <c:extLst>
            <c:ext xmlns:c16="http://schemas.microsoft.com/office/drawing/2014/chart" uri="{C3380CC4-5D6E-409C-BE32-E72D297353CC}">
              <c16:uniqueId val="{00000002-C66F-46E3-A202-2E1C76A6A43B}"/>
            </c:ext>
          </c:extLst>
        </c:ser>
        <c:ser>
          <c:idx val="3"/>
          <c:order val="3"/>
          <c:tx>
            <c:strRef>
              <c:f>Sheet1!$E$4</c:f>
              <c:strCache>
                <c:ptCount val="1"/>
                <c:pt idx="0">
                  <c:v>D</c:v>
                </c:pt>
              </c:strCache>
            </c:strRef>
          </c:tx>
          <c:spPr>
            <a:solidFill>
              <a:schemeClr val="accent4"/>
            </a:solidFill>
            <a:ln>
              <a:noFill/>
            </a:ln>
            <a:effectLst/>
          </c:spPr>
          <c:invertIfNegative val="0"/>
          <c:cat>
            <c:strRef>
              <c:f>Sheet1!$A$5:$A$9</c:f>
              <c:strCache>
                <c:ptCount val="5"/>
                <c:pt idx="0">
                  <c:v>Cat 1</c:v>
                </c:pt>
                <c:pt idx="1">
                  <c:v>Cat 2</c:v>
                </c:pt>
                <c:pt idx="2">
                  <c:v>Cat 3</c:v>
                </c:pt>
                <c:pt idx="3">
                  <c:v>Cat 4</c:v>
                </c:pt>
                <c:pt idx="4">
                  <c:v>Cat 5</c:v>
                </c:pt>
              </c:strCache>
            </c:strRef>
          </c:cat>
          <c:val>
            <c:numRef>
              <c:f>Sheet1!$E$5:$E$9</c:f>
              <c:numCache>
                <c:formatCode>General</c:formatCode>
                <c:ptCount val="5"/>
                <c:pt idx="0">
                  <c:v>1</c:v>
                </c:pt>
                <c:pt idx="1">
                  <c:v>3</c:v>
                </c:pt>
                <c:pt idx="2">
                  <c:v>2</c:v>
                </c:pt>
                <c:pt idx="3">
                  <c:v>3</c:v>
                </c:pt>
                <c:pt idx="4">
                  <c:v>4</c:v>
                </c:pt>
              </c:numCache>
            </c:numRef>
          </c:val>
          <c:extLst>
            <c:ext xmlns:c16="http://schemas.microsoft.com/office/drawing/2014/chart" uri="{C3380CC4-5D6E-409C-BE32-E72D297353CC}">
              <c16:uniqueId val="{00000003-C66F-46E3-A202-2E1C76A6A43B}"/>
            </c:ext>
          </c:extLst>
        </c:ser>
        <c:dLbls>
          <c:showLegendKey val="0"/>
          <c:showVal val="0"/>
          <c:showCatName val="0"/>
          <c:showSerName val="0"/>
          <c:showPercent val="0"/>
          <c:showBubbleSize val="0"/>
        </c:dLbls>
        <c:gapWidth val="219"/>
        <c:overlap val="-27"/>
        <c:axId val="-2008064640"/>
        <c:axId val="-2008178352"/>
      </c:barChart>
      <c:catAx>
        <c:axId val="-20080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178352"/>
        <c:crosses val="autoZero"/>
        <c:auto val="1"/>
        <c:lblAlgn val="ctr"/>
        <c:lblOffset val="100"/>
        <c:noMultiLvlLbl val="0"/>
      </c:catAx>
      <c:valAx>
        <c:axId val="-2008178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064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Sheet2!$C$2</c:f>
              <c:strCache>
                <c:ptCount val="1"/>
                <c:pt idx="0">
                  <c:v>A</c:v>
                </c:pt>
              </c:strCache>
            </c:strRef>
          </c:tx>
          <c:spPr>
            <a:solidFill>
              <a:schemeClr val="accent1"/>
            </a:solidFill>
            <a:ln>
              <a:noFill/>
            </a:ln>
            <a:effectLst/>
          </c:spPr>
          <c:invertIfNegative val="0"/>
          <c:cat>
            <c:strRef>
              <c:f>Sheet2!$B$3:$B$7</c:f>
              <c:strCache>
                <c:ptCount val="5"/>
                <c:pt idx="0">
                  <c:v>Cat 1</c:v>
                </c:pt>
                <c:pt idx="1">
                  <c:v>Cat 2</c:v>
                </c:pt>
                <c:pt idx="2">
                  <c:v>Cat 3</c:v>
                </c:pt>
                <c:pt idx="3">
                  <c:v>Cat 4</c:v>
                </c:pt>
                <c:pt idx="4">
                  <c:v>Cat 5</c:v>
                </c:pt>
              </c:strCache>
            </c:strRef>
          </c:cat>
          <c:val>
            <c:numRef>
              <c:f>Sheet2!$C$3:$C$7</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3797-48F8-8BEC-8A4360BFFACB}"/>
            </c:ext>
          </c:extLst>
        </c:ser>
        <c:dLbls>
          <c:showLegendKey val="0"/>
          <c:showVal val="0"/>
          <c:showCatName val="0"/>
          <c:showSerName val="0"/>
          <c:showPercent val="0"/>
          <c:showBubbleSize val="0"/>
        </c:dLbls>
        <c:gapWidth val="182"/>
        <c:axId val="-2008701648"/>
        <c:axId val="-2008706912"/>
      </c:barChart>
      <c:catAx>
        <c:axId val="-2008701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706912"/>
        <c:crosses val="autoZero"/>
        <c:auto val="1"/>
        <c:lblAlgn val="ctr"/>
        <c:lblOffset val="100"/>
        <c:noMultiLvlLbl val="0"/>
      </c:catAx>
      <c:valAx>
        <c:axId val="-2008706912"/>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701648"/>
        <c:crosses val="max"/>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Sheet2!$C$2</c:f>
              <c:strCache>
                <c:ptCount val="1"/>
                <c:pt idx="0">
                  <c:v>A</c:v>
                </c:pt>
              </c:strCache>
            </c:strRef>
          </c:tx>
          <c:spPr>
            <a:solidFill>
              <a:schemeClr val="accent1"/>
            </a:solidFill>
            <a:ln>
              <a:noFill/>
            </a:ln>
            <a:effectLst/>
          </c:spPr>
          <c:invertIfNegative val="0"/>
          <c:cat>
            <c:strRef>
              <c:f>Sheet2!$B$3:$B$7</c:f>
              <c:strCache>
                <c:ptCount val="5"/>
                <c:pt idx="0">
                  <c:v>Cat 1</c:v>
                </c:pt>
                <c:pt idx="1">
                  <c:v>Cat 2</c:v>
                </c:pt>
                <c:pt idx="2">
                  <c:v>Cat 3</c:v>
                </c:pt>
                <c:pt idx="3">
                  <c:v>Cat 4</c:v>
                </c:pt>
                <c:pt idx="4">
                  <c:v>Cat 5</c:v>
                </c:pt>
              </c:strCache>
            </c:strRef>
          </c:cat>
          <c:val>
            <c:numRef>
              <c:f>Sheet2!$C$3:$C$7</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79B7-418C-B029-2EBC90838DF6}"/>
            </c:ext>
          </c:extLst>
        </c:ser>
        <c:ser>
          <c:idx val="1"/>
          <c:order val="1"/>
          <c:tx>
            <c:strRef>
              <c:f>Sheet2!$D$2</c:f>
              <c:strCache>
                <c:ptCount val="1"/>
                <c:pt idx="0">
                  <c:v>B</c:v>
                </c:pt>
              </c:strCache>
            </c:strRef>
          </c:tx>
          <c:spPr>
            <a:solidFill>
              <a:schemeClr val="accent2"/>
            </a:solidFill>
            <a:ln>
              <a:noFill/>
            </a:ln>
            <a:effectLst/>
          </c:spPr>
          <c:invertIfNegative val="0"/>
          <c:cat>
            <c:strRef>
              <c:f>Sheet2!$B$3:$B$7</c:f>
              <c:strCache>
                <c:ptCount val="5"/>
                <c:pt idx="0">
                  <c:v>Cat 1</c:v>
                </c:pt>
                <c:pt idx="1">
                  <c:v>Cat 2</c:v>
                </c:pt>
                <c:pt idx="2">
                  <c:v>Cat 3</c:v>
                </c:pt>
                <c:pt idx="3">
                  <c:v>Cat 4</c:v>
                </c:pt>
                <c:pt idx="4">
                  <c:v>Cat 5</c:v>
                </c:pt>
              </c:strCache>
            </c:strRef>
          </c:cat>
          <c:val>
            <c:numRef>
              <c:f>Sheet2!$D$3:$D$7</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79B7-418C-B029-2EBC90838DF6}"/>
            </c:ext>
          </c:extLst>
        </c:ser>
        <c:dLbls>
          <c:showLegendKey val="0"/>
          <c:showVal val="0"/>
          <c:showCatName val="0"/>
          <c:showSerName val="0"/>
          <c:showPercent val="0"/>
          <c:showBubbleSize val="0"/>
        </c:dLbls>
        <c:gapWidth val="182"/>
        <c:axId val="-2008892480"/>
        <c:axId val="-2008888224"/>
      </c:barChart>
      <c:catAx>
        <c:axId val="-2008892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888224"/>
        <c:crosses val="autoZero"/>
        <c:auto val="1"/>
        <c:lblAlgn val="ctr"/>
        <c:lblOffset val="100"/>
        <c:noMultiLvlLbl val="0"/>
      </c:catAx>
      <c:valAx>
        <c:axId val="-200888822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892480"/>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Sheet2!$C$2</c:f>
              <c:strCache>
                <c:ptCount val="1"/>
                <c:pt idx="0">
                  <c:v>A</c:v>
                </c:pt>
              </c:strCache>
            </c:strRef>
          </c:tx>
          <c:spPr>
            <a:solidFill>
              <a:schemeClr val="accent1"/>
            </a:solidFill>
            <a:ln>
              <a:noFill/>
            </a:ln>
            <a:effectLst/>
          </c:spPr>
          <c:invertIfNegative val="0"/>
          <c:cat>
            <c:strRef>
              <c:f>Sheet2!$B$3:$B$7</c:f>
              <c:strCache>
                <c:ptCount val="5"/>
                <c:pt idx="0">
                  <c:v>Cat 1</c:v>
                </c:pt>
                <c:pt idx="1">
                  <c:v>Cat 2</c:v>
                </c:pt>
                <c:pt idx="2">
                  <c:v>Cat 3</c:v>
                </c:pt>
                <c:pt idx="3">
                  <c:v>Cat 4</c:v>
                </c:pt>
                <c:pt idx="4">
                  <c:v>Cat 5</c:v>
                </c:pt>
              </c:strCache>
            </c:strRef>
          </c:cat>
          <c:val>
            <c:numRef>
              <c:f>Sheet2!$C$3:$C$7</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2AF8-4850-BF26-3C2E8D64C1DB}"/>
            </c:ext>
          </c:extLst>
        </c:ser>
        <c:ser>
          <c:idx val="1"/>
          <c:order val="1"/>
          <c:tx>
            <c:strRef>
              <c:f>Sheet2!$D$2</c:f>
              <c:strCache>
                <c:ptCount val="1"/>
                <c:pt idx="0">
                  <c:v>B</c:v>
                </c:pt>
              </c:strCache>
            </c:strRef>
          </c:tx>
          <c:spPr>
            <a:solidFill>
              <a:schemeClr val="accent2"/>
            </a:solidFill>
            <a:ln>
              <a:noFill/>
            </a:ln>
            <a:effectLst/>
          </c:spPr>
          <c:invertIfNegative val="0"/>
          <c:cat>
            <c:strRef>
              <c:f>Sheet2!$B$3:$B$7</c:f>
              <c:strCache>
                <c:ptCount val="5"/>
                <c:pt idx="0">
                  <c:v>Cat 1</c:v>
                </c:pt>
                <c:pt idx="1">
                  <c:v>Cat 2</c:v>
                </c:pt>
                <c:pt idx="2">
                  <c:v>Cat 3</c:v>
                </c:pt>
                <c:pt idx="3">
                  <c:v>Cat 4</c:v>
                </c:pt>
                <c:pt idx="4">
                  <c:v>Cat 5</c:v>
                </c:pt>
              </c:strCache>
            </c:strRef>
          </c:cat>
          <c:val>
            <c:numRef>
              <c:f>Sheet2!$D$3:$D$7</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2AF8-4850-BF26-3C2E8D64C1DB}"/>
            </c:ext>
          </c:extLst>
        </c:ser>
        <c:ser>
          <c:idx val="2"/>
          <c:order val="2"/>
          <c:tx>
            <c:strRef>
              <c:f>Sheet2!$E$2</c:f>
              <c:strCache>
                <c:ptCount val="1"/>
                <c:pt idx="0">
                  <c:v>C</c:v>
                </c:pt>
              </c:strCache>
            </c:strRef>
          </c:tx>
          <c:spPr>
            <a:solidFill>
              <a:schemeClr val="accent3"/>
            </a:solidFill>
            <a:ln>
              <a:noFill/>
            </a:ln>
            <a:effectLst/>
          </c:spPr>
          <c:invertIfNegative val="0"/>
          <c:cat>
            <c:strRef>
              <c:f>Sheet2!$B$3:$B$7</c:f>
              <c:strCache>
                <c:ptCount val="5"/>
                <c:pt idx="0">
                  <c:v>Cat 1</c:v>
                </c:pt>
                <c:pt idx="1">
                  <c:v>Cat 2</c:v>
                </c:pt>
                <c:pt idx="2">
                  <c:v>Cat 3</c:v>
                </c:pt>
                <c:pt idx="3">
                  <c:v>Cat 4</c:v>
                </c:pt>
                <c:pt idx="4">
                  <c:v>Cat 5</c:v>
                </c:pt>
              </c:strCache>
            </c:strRef>
          </c:cat>
          <c:val>
            <c:numRef>
              <c:f>Sheet2!$E$3:$E$7</c:f>
              <c:numCache>
                <c:formatCode>General</c:formatCode>
                <c:ptCount val="5"/>
                <c:pt idx="0">
                  <c:v>1</c:v>
                </c:pt>
                <c:pt idx="1">
                  <c:v>3</c:v>
                </c:pt>
                <c:pt idx="2">
                  <c:v>1</c:v>
                </c:pt>
                <c:pt idx="3">
                  <c:v>3</c:v>
                </c:pt>
                <c:pt idx="4">
                  <c:v>5</c:v>
                </c:pt>
              </c:numCache>
            </c:numRef>
          </c:val>
          <c:extLst>
            <c:ext xmlns:c16="http://schemas.microsoft.com/office/drawing/2014/chart" uri="{C3380CC4-5D6E-409C-BE32-E72D297353CC}">
              <c16:uniqueId val="{00000002-2AF8-4850-BF26-3C2E8D64C1DB}"/>
            </c:ext>
          </c:extLst>
        </c:ser>
        <c:ser>
          <c:idx val="3"/>
          <c:order val="3"/>
          <c:tx>
            <c:strRef>
              <c:f>Sheet2!$F$2</c:f>
              <c:strCache>
                <c:ptCount val="1"/>
                <c:pt idx="0">
                  <c:v>D</c:v>
                </c:pt>
              </c:strCache>
            </c:strRef>
          </c:tx>
          <c:spPr>
            <a:solidFill>
              <a:schemeClr val="accent4"/>
            </a:solidFill>
            <a:ln>
              <a:noFill/>
            </a:ln>
            <a:effectLst/>
          </c:spPr>
          <c:invertIfNegative val="0"/>
          <c:cat>
            <c:strRef>
              <c:f>Sheet2!$B$3:$B$7</c:f>
              <c:strCache>
                <c:ptCount val="5"/>
                <c:pt idx="0">
                  <c:v>Cat 1</c:v>
                </c:pt>
                <c:pt idx="1">
                  <c:v>Cat 2</c:v>
                </c:pt>
                <c:pt idx="2">
                  <c:v>Cat 3</c:v>
                </c:pt>
                <c:pt idx="3">
                  <c:v>Cat 4</c:v>
                </c:pt>
                <c:pt idx="4">
                  <c:v>Cat 5</c:v>
                </c:pt>
              </c:strCache>
            </c:strRef>
          </c:cat>
          <c:val>
            <c:numRef>
              <c:f>Sheet2!$F$3:$F$7</c:f>
              <c:numCache>
                <c:formatCode>General</c:formatCode>
                <c:ptCount val="5"/>
                <c:pt idx="0">
                  <c:v>1</c:v>
                </c:pt>
                <c:pt idx="1">
                  <c:v>3</c:v>
                </c:pt>
                <c:pt idx="2">
                  <c:v>2</c:v>
                </c:pt>
                <c:pt idx="3">
                  <c:v>3</c:v>
                </c:pt>
                <c:pt idx="4">
                  <c:v>4</c:v>
                </c:pt>
              </c:numCache>
            </c:numRef>
          </c:val>
          <c:extLst>
            <c:ext xmlns:c16="http://schemas.microsoft.com/office/drawing/2014/chart" uri="{C3380CC4-5D6E-409C-BE32-E72D297353CC}">
              <c16:uniqueId val="{00000003-2AF8-4850-BF26-3C2E8D64C1DB}"/>
            </c:ext>
          </c:extLst>
        </c:ser>
        <c:dLbls>
          <c:showLegendKey val="0"/>
          <c:showVal val="0"/>
          <c:showCatName val="0"/>
          <c:showSerName val="0"/>
          <c:showPercent val="0"/>
          <c:showBubbleSize val="0"/>
        </c:dLbls>
        <c:gapWidth val="182"/>
        <c:axId val="-1920215856"/>
        <c:axId val="-1920225728"/>
      </c:barChart>
      <c:catAx>
        <c:axId val="-1920215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225728"/>
        <c:crosses val="autoZero"/>
        <c:auto val="1"/>
        <c:lblAlgn val="ctr"/>
        <c:lblOffset val="100"/>
        <c:noMultiLvlLbl val="0"/>
      </c:catAx>
      <c:valAx>
        <c:axId val="-1920225728"/>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215856"/>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 (2)'!$B$4</c:f>
              <c:strCache>
                <c:ptCount val="1"/>
                <c:pt idx="0">
                  <c:v>A</c:v>
                </c:pt>
              </c:strCache>
            </c:strRef>
          </c:tx>
          <c:spPr>
            <a:solidFill>
              <a:schemeClr val="accent1"/>
            </a:solidFill>
            <a:ln>
              <a:noFill/>
            </a:ln>
            <a:effectLst/>
          </c:spPr>
          <c:invertIfNegative val="0"/>
          <c:cat>
            <c:strRef>
              <c:f>'Sheet1 (2)'!$A$5:$A$9</c:f>
              <c:strCache>
                <c:ptCount val="5"/>
                <c:pt idx="0">
                  <c:v>Cat 1</c:v>
                </c:pt>
                <c:pt idx="1">
                  <c:v>Cat 2</c:v>
                </c:pt>
                <c:pt idx="2">
                  <c:v>Cat 3</c:v>
                </c:pt>
                <c:pt idx="3">
                  <c:v>Cat 4</c:v>
                </c:pt>
                <c:pt idx="4">
                  <c:v>Cat 5</c:v>
                </c:pt>
              </c:strCache>
            </c:strRef>
          </c:cat>
          <c:val>
            <c:numRef>
              <c:f>'Sheet1 (2)'!$B$5:$B$9</c:f>
              <c:numCache>
                <c:formatCode>General</c:formatCode>
                <c:ptCount val="5"/>
                <c:pt idx="0">
                  <c:v>4</c:v>
                </c:pt>
                <c:pt idx="1">
                  <c:v>5</c:v>
                </c:pt>
                <c:pt idx="2">
                  <c:v>4</c:v>
                </c:pt>
                <c:pt idx="3">
                  <c:v>4</c:v>
                </c:pt>
                <c:pt idx="4">
                  <c:v>7</c:v>
                </c:pt>
              </c:numCache>
            </c:numRef>
          </c:val>
          <c:extLst>
            <c:ext xmlns:c16="http://schemas.microsoft.com/office/drawing/2014/chart" uri="{C3380CC4-5D6E-409C-BE32-E72D297353CC}">
              <c16:uniqueId val="{00000000-ACF4-4F43-81CB-1D7AEE781C1A}"/>
            </c:ext>
          </c:extLst>
        </c:ser>
        <c:ser>
          <c:idx val="1"/>
          <c:order val="1"/>
          <c:tx>
            <c:strRef>
              <c:f>'Sheet1 (2)'!$C$4</c:f>
              <c:strCache>
                <c:ptCount val="1"/>
                <c:pt idx="0">
                  <c:v>B</c:v>
                </c:pt>
              </c:strCache>
            </c:strRef>
          </c:tx>
          <c:spPr>
            <a:solidFill>
              <a:schemeClr val="accent2"/>
            </a:solidFill>
            <a:ln>
              <a:noFill/>
            </a:ln>
            <a:effectLst/>
          </c:spPr>
          <c:invertIfNegative val="0"/>
          <c:cat>
            <c:strRef>
              <c:f>'Sheet1 (2)'!$A$5:$A$9</c:f>
              <c:strCache>
                <c:ptCount val="5"/>
                <c:pt idx="0">
                  <c:v>Cat 1</c:v>
                </c:pt>
                <c:pt idx="1">
                  <c:v>Cat 2</c:v>
                </c:pt>
                <c:pt idx="2">
                  <c:v>Cat 3</c:v>
                </c:pt>
                <c:pt idx="3">
                  <c:v>Cat 4</c:v>
                </c:pt>
                <c:pt idx="4">
                  <c:v>Cat 5</c:v>
                </c:pt>
              </c:strCache>
            </c:strRef>
          </c:cat>
          <c:val>
            <c:numRef>
              <c:f>'Sheet1 (2)'!$C$5:$C$9</c:f>
              <c:numCache>
                <c:formatCode>General</c:formatCode>
                <c:ptCount val="5"/>
                <c:pt idx="0">
                  <c:v>3</c:v>
                </c:pt>
                <c:pt idx="1">
                  <c:v>6</c:v>
                </c:pt>
                <c:pt idx="2">
                  <c:v>5</c:v>
                </c:pt>
                <c:pt idx="3">
                  <c:v>5</c:v>
                </c:pt>
                <c:pt idx="4">
                  <c:v>6</c:v>
                </c:pt>
              </c:numCache>
            </c:numRef>
          </c:val>
          <c:extLst>
            <c:ext xmlns:c16="http://schemas.microsoft.com/office/drawing/2014/chart" uri="{C3380CC4-5D6E-409C-BE32-E72D297353CC}">
              <c16:uniqueId val="{00000001-ACF4-4F43-81CB-1D7AEE781C1A}"/>
            </c:ext>
          </c:extLst>
        </c:ser>
        <c:dLbls>
          <c:showLegendKey val="0"/>
          <c:showVal val="0"/>
          <c:showCatName val="0"/>
          <c:showSerName val="0"/>
          <c:showPercent val="0"/>
          <c:showBubbleSize val="0"/>
        </c:dLbls>
        <c:gapWidth val="150"/>
        <c:overlap val="100"/>
        <c:axId val="1967263920"/>
        <c:axId val="1967209536"/>
      </c:barChart>
      <c:catAx>
        <c:axId val="196726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7209536"/>
        <c:crosses val="autoZero"/>
        <c:auto val="1"/>
        <c:lblAlgn val="ctr"/>
        <c:lblOffset val="100"/>
        <c:noMultiLvlLbl val="0"/>
      </c:catAx>
      <c:valAx>
        <c:axId val="1967209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726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57754B-D6E9-424B-BDD9-617F7B549AB8}" type="datetimeFigureOut">
              <a:rPr lang="en-US" smtClean="0"/>
              <a:t>10/23/20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6B0221-EB47-4BC2-953A-F73F1DFE7ACB}" type="slidenum">
              <a:rPr lang="en-US" smtClean="0"/>
              <a:t>‹#›</a:t>
            </a:fld>
            <a:endParaRPr lang="en-US"/>
          </a:p>
        </p:txBody>
      </p:sp>
    </p:spTree>
    <p:extLst>
      <p:ext uri="{BB962C8B-B14F-4D97-AF65-F5344CB8AC3E}">
        <p14:creationId xmlns:p14="http://schemas.microsoft.com/office/powerpoint/2010/main" val="754962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0AD1A-BE9B-2E46-9F1A-D661C6B82FC7}" type="datetimeFigureOut">
              <a:rPr lang="en-US" smtClean="0"/>
              <a:t>10/23/20</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68D1A-263E-BA4B-82E2-5CE27876AB66}" type="slidenum">
              <a:rPr lang="en-US" smtClean="0"/>
              <a:t>‹#›</a:t>
            </a:fld>
            <a:endParaRPr lang="en-US"/>
          </a:p>
        </p:txBody>
      </p:sp>
    </p:spTree>
    <p:extLst>
      <p:ext uri="{BB962C8B-B14F-4D97-AF65-F5344CB8AC3E}">
        <p14:creationId xmlns:p14="http://schemas.microsoft.com/office/powerpoint/2010/main" val="183355224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80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3829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7666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444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16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533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1273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7875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4626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910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44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86401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0637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0837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9343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770416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52562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48200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9374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0824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168173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520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133108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002860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822825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4381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28600" rtl="0">
              <a:spcBef>
                <a:spcPts val="0"/>
              </a:spcBef>
            </a:pPr>
            <a:endParaRPr lang="en" dirty="0"/>
          </a:p>
          <a:p>
            <a:pPr marL="457200" lvl="0" indent="-228600">
              <a:spcBef>
                <a:spcPts val="0"/>
              </a:spcBef>
            </a:pPr>
            <a:endParaRPr lang="en-MY" dirty="0"/>
          </a:p>
        </p:txBody>
      </p:sp>
    </p:spTree>
    <p:extLst>
      <p:ext uri="{BB962C8B-B14F-4D97-AF65-F5344CB8AC3E}">
        <p14:creationId xmlns:p14="http://schemas.microsoft.com/office/powerpoint/2010/main" val="752568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28600">
              <a:spcBef>
                <a:spcPts val="0"/>
              </a:spcBef>
            </a:pPr>
            <a:endParaRPr lang="en-MY" dirty="0"/>
          </a:p>
        </p:txBody>
      </p:sp>
    </p:spTree>
    <p:extLst>
      <p:ext uri="{BB962C8B-B14F-4D97-AF65-F5344CB8AC3E}">
        <p14:creationId xmlns:p14="http://schemas.microsoft.com/office/powerpoint/2010/main" val="3054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969419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382311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55144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957046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619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927758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1865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1928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0624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8923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0755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65444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62983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68294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4727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864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13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2E1A-1CAC-CC47-8D02-18D4C5DC38A3}"/>
              </a:ext>
            </a:extLst>
          </p:cNvPr>
          <p:cNvSpPr>
            <a:spLocks noGrp="1"/>
          </p:cNvSpPr>
          <p:nvPr>
            <p:ph type="ctrTitle"/>
          </p:nvPr>
        </p:nvSpPr>
        <p:spPr>
          <a:xfrm>
            <a:off x="1336675" y="1237457"/>
            <a:ext cx="8020050" cy="2632440"/>
          </a:xfrm>
        </p:spPr>
        <p:txBody>
          <a:bodyPr anchor="b"/>
          <a:lstStyle>
            <a:lvl1pPr algn="ctr">
              <a:defRPr sz="5263"/>
            </a:lvl1pPr>
          </a:lstStyle>
          <a:p>
            <a:r>
              <a:rPr lang="en-US"/>
              <a:t>Click to edit Master title style</a:t>
            </a:r>
          </a:p>
        </p:txBody>
      </p:sp>
      <p:sp>
        <p:nvSpPr>
          <p:cNvPr id="3" name="Subtitle 2">
            <a:extLst>
              <a:ext uri="{FF2B5EF4-FFF2-40B4-BE49-F238E27FC236}">
                <a16:creationId xmlns:a16="http://schemas.microsoft.com/office/drawing/2014/main" id="{0A0FE39A-862B-2242-B4A8-FCB7EBCA3224}"/>
              </a:ext>
            </a:extLst>
          </p:cNvPr>
          <p:cNvSpPr>
            <a:spLocks noGrp="1"/>
          </p:cNvSpPr>
          <p:nvPr>
            <p:ph type="subTitle" idx="1"/>
          </p:nvPr>
        </p:nvSpPr>
        <p:spPr>
          <a:xfrm>
            <a:off x="1336675" y="3971414"/>
            <a:ext cx="8020050" cy="1825554"/>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p>
        </p:txBody>
      </p:sp>
      <p:sp>
        <p:nvSpPr>
          <p:cNvPr id="4" name="Date Placeholder 3">
            <a:extLst>
              <a:ext uri="{FF2B5EF4-FFF2-40B4-BE49-F238E27FC236}">
                <a16:creationId xmlns:a16="http://schemas.microsoft.com/office/drawing/2014/main" id="{2283DAC7-A91F-8549-8B12-9CA23610D29A}"/>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BA326399-BBC6-3949-821F-804B3756D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966A7-7828-FC41-AB4A-2F9CAE7474F0}"/>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2535480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69EE-5E3A-A741-8FC7-A63E17D472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1AB117-F078-DB4D-B595-DFCD4BD23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F37E5-3458-3940-A38D-6F593D52D432}"/>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C6283899-6AD3-3548-B13E-4547C5039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0675C-910A-2843-B1EF-F959F8FC5723}"/>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3850263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AFCE95-071D-C84D-96DC-58C9ABF91E86}"/>
              </a:ext>
            </a:extLst>
          </p:cNvPr>
          <p:cNvSpPr>
            <a:spLocks noGrp="1"/>
          </p:cNvSpPr>
          <p:nvPr>
            <p:ph type="title" orient="vert"/>
          </p:nvPr>
        </p:nvSpPr>
        <p:spPr>
          <a:xfrm>
            <a:off x="7652465" y="402567"/>
            <a:ext cx="2305764" cy="640782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04ABF-057E-C24C-891C-2125E2B49FFB}"/>
              </a:ext>
            </a:extLst>
          </p:cNvPr>
          <p:cNvSpPr>
            <a:spLocks noGrp="1"/>
          </p:cNvSpPr>
          <p:nvPr>
            <p:ph type="body" orient="vert" idx="1"/>
          </p:nvPr>
        </p:nvSpPr>
        <p:spPr>
          <a:xfrm>
            <a:off x="735171" y="402567"/>
            <a:ext cx="6783626" cy="64078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6202-6D26-5B4E-8727-0F9C1FB7B688}"/>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D5DCDF28-1CC0-8F43-B01D-34146B615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F88D0-4694-F747-9723-AC3D1DEE7032}"/>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4336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64516" y="654214"/>
            <a:ext cx="9964368" cy="84190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64516" y="1694210"/>
            <a:ext cx="9964368" cy="502231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9908068" y="6855216"/>
            <a:ext cx="641674" cy="578616"/>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7746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64516" y="654214"/>
            <a:ext cx="9964368" cy="84190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64516" y="1694210"/>
            <a:ext cx="4677661" cy="5022319"/>
          </a:xfrm>
          <a:prstGeom prst="rect">
            <a:avLst/>
          </a:prstGeom>
        </p:spPr>
        <p:txBody>
          <a:bodyPr lIns="91425" tIns="91425" rIns="91425" bIns="91425" anchor="t" anchorCtr="0"/>
          <a:lstStyle>
            <a:lvl1pPr lvl="0">
              <a:spcBef>
                <a:spcPts val="0"/>
              </a:spcBef>
              <a:buSzPct val="100000"/>
              <a:defRPr sz="1637"/>
            </a:lvl1pPr>
            <a:lvl2pPr lvl="1">
              <a:spcBef>
                <a:spcPts val="0"/>
              </a:spcBef>
              <a:buSzPct val="100000"/>
              <a:defRPr sz="1403"/>
            </a:lvl2pPr>
            <a:lvl3pPr lvl="2">
              <a:spcBef>
                <a:spcPts val="0"/>
              </a:spcBef>
              <a:buSzPct val="100000"/>
              <a:defRPr sz="1403"/>
            </a:lvl3pPr>
            <a:lvl4pPr lvl="3">
              <a:spcBef>
                <a:spcPts val="0"/>
              </a:spcBef>
              <a:buSzPct val="100000"/>
              <a:defRPr sz="1403"/>
            </a:lvl4pPr>
            <a:lvl5pPr lvl="4">
              <a:spcBef>
                <a:spcPts val="0"/>
              </a:spcBef>
              <a:buSzPct val="100000"/>
              <a:defRPr sz="1403"/>
            </a:lvl5pPr>
            <a:lvl6pPr lvl="5">
              <a:spcBef>
                <a:spcPts val="0"/>
              </a:spcBef>
              <a:buSzPct val="100000"/>
              <a:defRPr sz="1403"/>
            </a:lvl6pPr>
            <a:lvl7pPr lvl="6">
              <a:spcBef>
                <a:spcPts val="0"/>
              </a:spcBef>
              <a:buSzPct val="100000"/>
              <a:defRPr sz="1403"/>
            </a:lvl7pPr>
            <a:lvl8pPr lvl="7">
              <a:spcBef>
                <a:spcPts val="0"/>
              </a:spcBef>
              <a:buSzPct val="100000"/>
              <a:defRPr sz="1403"/>
            </a:lvl8pPr>
            <a:lvl9pPr lvl="8">
              <a:spcBef>
                <a:spcPts val="0"/>
              </a:spcBef>
              <a:buSzPct val="100000"/>
              <a:defRPr sz="1403"/>
            </a:lvl9pPr>
          </a:lstStyle>
          <a:p>
            <a:endParaRPr/>
          </a:p>
        </p:txBody>
      </p:sp>
      <p:sp>
        <p:nvSpPr>
          <p:cNvPr id="24" name="Shape 24"/>
          <p:cNvSpPr txBox="1">
            <a:spLocks noGrp="1"/>
          </p:cNvSpPr>
          <p:nvPr>
            <p:ph type="body" idx="2"/>
          </p:nvPr>
        </p:nvSpPr>
        <p:spPr>
          <a:xfrm>
            <a:off x="5651223" y="1694210"/>
            <a:ext cx="4677661" cy="5022319"/>
          </a:xfrm>
          <a:prstGeom prst="rect">
            <a:avLst/>
          </a:prstGeom>
        </p:spPr>
        <p:txBody>
          <a:bodyPr lIns="91425" tIns="91425" rIns="91425" bIns="91425" anchor="t" anchorCtr="0"/>
          <a:lstStyle>
            <a:lvl1pPr lvl="0">
              <a:spcBef>
                <a:spcPts val="0"/>
              </a:spcBef>
              <a:buSzPct val="100000"/>
              <a:defRPr sz="1637"/>
            </a:lvl1pPr>
            <a:lvl2pPr lvl="1">
              <a:spcBef>
                <a:spcPts val="0"/>
              </a:spcBef>
              <a:buSzPct val="100000"/>
              <a:defRPr sz="1403"/>
            </a:lvl2pPr>
            <a:lvl3pPr lvl="2">
              <a:spcBef>
                <a:spcPts val="0"/>
              </a:spcBef>
              <a:buSzPct val="100000"/>
              <a:defRPr sz="1403"/>
            </a:lvl3pPr>
            <a:lvl4pPr lvl="3">
              <a:spcBef>
                <a:spcPts val="0"/>
              </a:spcBef>
              <a:buSzPct val="100000"/>
              <a:defRPr sz="1403"/>
            </a:lvl4pPr>
            <a:lvl5pPr lvl="4">
              <a:spcBef>
                <a:spcPts val="0"/>
              </a:spcBef>
              <a:buSzPct val="100000"/>
              <a:defRPr sz="1403"/>
            </a:lvl5pPr>
            <a:lvl6pPr lvl="5">
              <a:spcBef>
                <a:spcPts val="0"/>
              </a:spcBef>
              <a:buSzPct val="100000"/>
              <a:defRPr sz="1403"/>
            </a:lvl6pPr>
            <a:lvl7pPr lvl="6">
              <a:spcBef>
                <a:spcPts val="0"/>
              </a:spcBef>
              <a:buSzPct val="100000"/>
              <a:defRPr sz="1403"/>
            </a:lvl7pPr>
            <a:lvl8pPr lvl="7">
              <a:spcBef>
                <a:spcPts val="0"/>
              </a:spcBef>
              <a:buSzPct val="100000"/>
              <a:defRPr sz="1403"/>
            </a:lvl8pPr>
            <a:lvl9pPr lvl="8">
              <a:spcBef>
                <a:spcPts val="0"/>
              </a:spcBef>
              <a:buSzPct val="100000"/>
              <a:defRPr sz="1403"/>
            </a:lvl9pPr>
          </a:lstStyle>
          <a:p>
            <a:endParaRPr/>
          </a:p>
        </p:txBody>
      </p:sp>
      <p:sp>
        <p:nvSpPr>
          <p:cNvPr id="25" name="Shape 25"/>
          <p:cNvSpPr txBox="1">
            <a:spLocks noGrp="1"/>
          </p:cNvSpPr>
          <p:nvPr>
            <p:ph type="sldNum" idx="12"/>
          </p:nvPr>
        </p:nvSpPr>
        <p:spPr>
          <a:xfrm>
            <a:off x="9908068" y="6855216"/>
            <a:ext cx="641674" cy="578616"/>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10855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9948-4943-9F46-9CCC-939023477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9B3E4-05FF-F344-BCE7-7E3D625D4A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2A06C-0345-6D43-BC64-3262AED20DA4}"/>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5FEF117A-A0F1-3146-9167-B183F2338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D0FF6-5755-8D49-9B0F-BFEF59F9125C}"/>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127289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74BD-D405-D84F-8BB6-3E000C8267BF}"/>
              </a:ext>
            </a:extLst>
          </p:cNvPr>
          <p:cNvSpPr>
            <a:spLocks noGrp="1"/>
          </p:cNvSpPr>
          <p:nvPr>
            <p:ph type="title"/>
          </p:nvPr>
        </p:nvSpPr>
        <p:spPr>
          <a:xfrm>
            <a:off x="729602" y="1885066"/>
            <a:ext cx="9223058" cy="3145275"/>
          </a:xfrm>
        </p:spPr>
        <p:txBody>
          <a:bodyPr anchor="b"/>
          <a:lstStyle>
            <a:lvl1pPr>
              <a:defRPr sz="5263"/>
            </a:lvl1pPr>
          </a:lstStyle>
          <a:p>
            <a:r>
              <a:rPr lang="en-US"/>
              <a:t>Click to edit Master title style</a:t>
            </a:r>
          </a:p>
        </p:txBody>
      </p:sp>
      <p:sp>
        <p:nvSpPr>
          <p:cNvPr id="3" name="Text Placeholder 2">
            <a:extLst>
              <a:ext uri="{FF2B5EF4-FFF2-40B4-BE49-F238E27FC236}">
                <a16:creationId xmlns:a16="http://schemas.microsoft.com/office/drawing/2014/main" id="{95163FF6-D18D-394D-803E-A88D32B9CFC4}"/>
              </a:ext>
            </a:extLst>
          </p:cNvPr>
          <p:cNvSpPr>
            <a:spLocks noGrp="1"/>
          </p:cNvSpPr>
          <p:nvPr>
            <p:ph type="body" idx="1"/>
          </p:nvPr>
        </p:nvSpPr>
        <p:spPr>
          <a:xfrm>
            <a:off x="729602" y="5060096"/>
            <a:ext cx="9223058" cy="1654026"/>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181999-3C1D-4A4D-A125-7CCC34A989CF}"/>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AB82AB86-DF05-DE40-BDD8-0E7B579F1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1A7160-C419-BD4E-BEAF-FCD1E9838FE5}"/>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332646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38C4-E7ED-354E-9FAF-238236634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DF2A1-F809-EB40-85A1-E8B7557E577F}"/>
              </a:ext>
            </a:extLst>
          </p:cNvPr>
          <p:cNvSpPr>
            <a:spLocks noGrp="1"/>
          </p:cNvSpPr>
          <p:nvPr>
            <p:ph sz="half" idx="1"/>
          </p:nvPr>
        </p:nvSpPr>
        <p:spPr>
          <a:xfrm>
            <a:off x="735171" y="2012836"/>
            <a:ext cx="4544695" cy="4797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88853-8C0F-E34F-83D8-963DEEDC7784}"/>
              </a:ext>
            </a:extLst>
          </p:cNvPr>
          <p:cNvSpPr>
            <a:spLocks noGrp="1"/>
          </p:cNvSpPr>
          <p:nvPr>
            <p:ph sz="half" idx="2"/>
          </p:nvPr>
        </p:nvSpPr>
        <p:spPr>
          <a:xfrm>
            <a:off x="5413534" y="2012836"/>
            <a:ext cx="4544695" cy="4797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14D8EF-F89C-1E48-9B63-C93A1FC60EB8}"/>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6" name="Footer Placeholder 5">
            <a:extLst>
              <a:ext uri="{FF2B5EF4-FFF2-40B4-BE49-F238E27FC236}">
                <a16:creationId xmlns:a16="http://schemas.microsoft.com/office/drawing/2014/main" id="{C9197ED1-99D1-514C-9BCF-9AEAB50848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304F2-3CD5-EB4B-A35E-1CD26B9D7645}"/>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1632167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4597-3EEA-8549-9943-700004925841}"/>
              </a:ext>
            </a:extLst>
          </p:cNvPr>
          <p:cNvSpPr>
            <a:spLocks noGrp="1"/>
          </p:cNvSpPr>
          <p:nvPr>
            <p:ph type="title"/>
          </p:nvPr>
        </p:nvSpPr>
        <p:spPr>
          <a:xfrm>
            <a:off x="736564" y="402568"/>
            <a:ext cx="9223058" cy="14614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514147-6600-7C4B-916C-BA8191C9862A}"/>
              </a:ext>
            </a:extLst>
          </p:cNvPr>
          <p:cNvSpPr>
            <a:spLocks noGrp="1"/>
          </p:cNvSpPr>
          <p:nvPr>
            <p:ph type="body" idx="1"/>
          </p:nvPr>
        </p:nvSpPr>
        <p:spPr>
          <a:xfrm>
            <a:off x="736565" y="1853560"/>
            <a:ext cx="4523809" cy="908401"/>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4" name="Content Placeholder 3">
            <a:extLst>
              <a:ext uri="{FF2B5EF4-FFF2-40B4-BE49-F238E27FC236}">
                <a16:creationId xmlns:a16="http://schemas.microsoft.com/office/drawing/2014/main" id="{E4D7B037-FF69-1C4F-A632-CEFD8F5FD808}"/>
              </a:ext>
            </a:extLst>
          </p:cNvPr>
          <p:cNvSpPr>
            <a:spLocks noGrp="1"/>
          </p:cNvSpPr>
          <p:nvPr>
            <p:ph sz="half" idx="2"/>
          </p:nvPr>
        </p:nvSpPr>
        <p:spPr>
          <a:xfrm>
            <a:off x="736565" y="2761961"/>
            <a:ext cx="4523809" cy="4062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B3381-4BCD-F443-A186-A1432AF28361}"/>
              </a:ext>
            </a:extLst>
          </p:cNvPr>
          <p:cNvSpPr>
            <a:spLocks noGrp="1"/>
          </p:cNvSpPr>
          <p:nvPr>
            <p:ph type="body" sz="quarter" idx="3"/>
          </p:nvPr>
        </p:nvSpPr>
        <p:spPr>
          <a:xfrm>
            <a:off x="5413534" y="1853560"/>
            <a:ext cx="4546088" cy="908401"/>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6" name="Content Placeholder 5">
            <a:extLst>
              <a:ext uri="{FF2B5EF4-FFF2-40B4-BE49-F238E27FC236}">
                <a16:creationId xmlns:a16="http://schemas.microsoft.com/office/drawing/2014/main" id="{55C9D998-E44D-C148-8124-C9C3080EAE8D}"/>
              </a:ext>
            </a:extLst>
          </p:cNvPr>
          <p:cNvSpPr>
            <a:spLocks noGrp="1"/>
          </p:cNvSpPr>
          <p:nvPr>
            <p:ph sz="quarter" idx="4"/>
          </p:nvPr>
        </p:nvSpPr>
        <p:spPr>
          <a:xfrm>
            <a:off x="5413534" y="2761961"/>
            <a:ext cx="4546088" cy="4062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F45D14-9489-7848-AD42-BE39BBE02D6E}"/>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8" name="Footer Placeholder 7">
            <a:extLst>
              <a:ext uri="{FF2B5EF4-FFF2-40B4-BE49-F238E27FC236}">
                <a16:creationId xmlns:a16="http://schemas.microsoft.com/office/drawing/2014/main" id="{9991B5A7-EC06-A140-A799-5096698A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31610E-97C3-DC45-A264-4BAD7DEBA147}"/>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2167548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A473-7E6B-7D4B-9D82-D43C056A74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FE1290-69DE-4342-815A-F6B09E5E1700}"/>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4" name="Footer Placeholder 3">
            <a:extLst>
              <a:ext uri="{FF2B5EF4-FFF2-40B4-BE49-F238E27FC236}">
                <a16:creationId xmlns:a16="http://schemas.microsoft.com/office/drawing/2014/main" id="{7192921B-0103-6D44-807B-3A3549F8A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F9615E-75CF-6F46-8BEB-713C3C825A44}"/>
              </a:ext>
            </a:extLst>
          </p:cNvPr>
          <p:cNvSpPr>
            <a:spLocks noGrp="1"/>
          </p:cNvSpPr>
          <p:nvPr>
            <p:ph type="sldNum" sz="quarter" idx="12"/>
          </p:nvPr>
        </p:nvSpPr>
        <p:spPr/>
        <p:txBody>
          <a:bodyPr/>
          <a:lstStyle/>
          <a:p>
            <a:fld id="{D94491C3-884D-44A8-8E34-95C425C8F2C4}" type="slidenum">
              <a:rPr lang="en-MY" smtClean="0"/>
              <a:t>‹#›</a:t>
            </a:fld>
            <a:endParaRPr lang="en-MY" dirty="0"/>
          </a:p>
        </p:txBody>
      </p:sp>
    </p:spTree>
    <p:extLst>
      <p:ext uri="{BB962C8B-B14F-4D97-AF65-F5344CB8AC3E}">
        <p14:creationId xmlns:p14="http://schemas.microsoft.com/office/powerpoint/2010/main" val="30796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14D62-C385-9947-9BED-7BB9A333A747}"/>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3" name="Footer Placeholder 2">
            <a:extLst>
              <a:ext uri="{FF2B5EF4-FFF2-40B4-BE49-F238E27FC236}">
                <a16:creationId xmlns:a16="http://schemas.microsoft.com/office/drawing/2014/main" id="{8FC29A15-0054-764A-AF7B-FADFF29FD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6CA95E-C52C-5B4D-B731-2C19AB8D27C0}"/>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57587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BF5F-BB71-414B-A764-766A622C7776}"/>
              </a:ext>
            </a:extLst>
          </p:cNvPr>
          <p:cNvSpPr>
            <a:spLocks noGrp="1"/>
          </p:cNvSpPr>
          <p:nvPr>
            <p:ph type="title"/>
          </p:nvPr>
        </p:nvSpPr>
        <p:spPr>
          <a:xfrm>
            <a:off x="736564" y="504084"/>
            <a:ext cx="3448900" cy="1764295"/>
          </a:xfrm>
        </p:spPr>
        <p:txBody>
          <a:bodyPr anchor="b"/>
          <a:lstStyle>
            <a:lvl1pPr>
              <a:defRPr sz="2807"/>
            </a:lvl1pPr>
          </a:lstStyle>
          <a:p>
            <a:r>
              <a:rPr lang="en-US"/>
              <a:t>Click to edit Master title style</a:t>
            </a:r>
          </a:p>
        </p:txBody>
      </p:sp>
      <p:sp>
        <p:nvSpPr>
          <p:cNvPr id="3" name="Content Placeholder 2">
            <a:extLst>
              <a:ext uri="{FF2B5EF4-FFF2-40B4-BE49-F238E27FC236}">
                <a16:creationId xmlns:a16="http://schemas.microsoft.com/office/drawing/2014/main" id="{67ECB962-74EE-A04B-9A78-05C87D6B1391}"/>
              </a:ext>
            </a:extLst>
          </p:cNvPr>
          <p:cNvSpPr>
            <a:spLocks noGrp="1"/>
          </p:cNvSpPr>
          <p:nvPr>
            <p:ph idx="1"/>
          </p:nvPr>
        </p:nvSpPr>
        <p:spPr>
          <a:xfrm>
            <a:off x="4546088" y="1088682"/>
            <a:ext cx="5413534" cy="5373398"/>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B6BE7-2012-CD4D-A59E-8F395EE1BC12}"/>
              </a:ext>
            </a:extLst>
          </p:cNvPr>
          <p:cNvSpPr>
            <a:spLocks noGrp="1"/>
          </p:cNvSpPr>
          <p:nvPr>
            <p:ph type="body" sz="half" idx="2"/>
          </p:nvPr>
        </p:nvSpPr>
        <p:spPr>
          <a:xfrm>
            <a:off x="736564" y="2268379"/>
            <a:ext cx="3448900" cy="4202453"/>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D9F44315-FC16-864D-855A-7E813A4ED1E8}"/>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6" name="Footer Placeholder 5">
            <a:extLst>
              <a:ext uri="{FF2B5EF4-FFF2-40B4-BE49-F238E27FC236}">
                <a16:creationId xmlns:a16="http://schemas.microsoft.com/office/drawing/2014/main" id="{A1186F7D-1D70-7D43-8287-7ADE702AE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E88A9-2DB7-B34F-B4BC-7E77A48BAE73}"/>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3528020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079C-DE33-1043-BEE8-D8CB53B9BA8D}"/>
              </a:ext>
            </a:extLst>
          </p:cNvPr>
          <p:cNvSpPr>
            <a:spLocks noGrp="1"/>
          </p:cNvSpPr>
          <p:nvPr>
            <p:ph type="title"/>
          </p:nvPr>
        </p:nvSpPr>
        <p:spPr>
          <a:xfrm>
            <a:off x="736564" y="504084"/>
            <a:ext cx="3448900" cy="1764295"/>
          </a:xfrm>
        </p:spPr>
        <p:txBody>
          <a:bodyPr anchor="b"/>
          <a:lstStyle>
            <a:lvl1pPr>
              <a:defRPr sz="2807"/>
            </a:lvl1pPr>
          </a:lstStyle>
          <a:p>
            <a:r>
              <a:rPr lang="en-US"/>
              <a:t>Click to edit Master title style</a:t>
            </a:r>
          </a:p>
        </p:txBody>
      </p:sp>
      <p:sp>
        <p:nvSpPr>
          <p:cNvPr id="3" name="Picture Placeholder 2">
            <a:extLst>
              <a:ext uri="{FF2B5EF4-FFF2-40B4-BE49-F238E27FC236}">
                <a16:creationId xmlns:a16="http://schemas.microsoft.com/office/drawing/2014/main" id="{99AF1606-2437-C540-829F-EF313192B80D}"/>
              </a:ext>
            </a:extLst>
          </p:cNvPr>
          <p:cNvSpPr>
            <a:spLocks noGrp="1"/>
          </p:cNvSpPr>
          <p:nvPr>
            <p:ph type="pic" idx="1"/>
          </p:nvPr>
        </p:nvSpPr>
        <p:spPr>
          <a:xfrm>
            <a:off x="4546088" y="1088682"/>
            <a:ext cx="5413534" cy="5373398"/>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endParaRPr lang="en-US"/>
          </a:p>
        </p:txBody>
      </p:sp>
      <p:sp>
        <p:nvSpPr>
          <p:cNvPr id="4" name="Text Placeholder 3">
            <a:extLst>
              <a:ext uri="{FF2B5EF4-FFF2-40B4-BE49-F238E27FC236}">
                <a16:creationId xmlns:a16="http://schemas.microsoft.com/office/drawing/2014/main" id="{88873647-2160-B34B-8AFB-82477911140A}"/>
              </a:ext>
            </a:extLst>
          </p:cNvPr>
          <p:cNvSpPr>
            <a:spLocks noGrp="1"/>
          </p:cNvSpPr>
          <p:nvPr>
            <p:ph type="body" sz="half" idx="2"/>
          </p:nvPr>
        </p:nvSpPr>
        <p:spPr>
          <a:xfrm>
            <a:off x="736564" y="2268379"/>
            <a:ext cx="3448900" cy="4202453"/>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F32A5564-AB6E-B847-BF66-B22D0D197B24}"/>
              </a:ext>
            </a:extLst>
          </p:cNvPr>
          <p:cNvSpPr>
            <a:spLocks noGrp="1"/>
          </p:cNvSpPr>
          <p:nvPr>
            <p:ph type="dt" sz="half" idx="10"/>
          </p:nvPr>
        </p:nvSpPr>
        <p:spPr/>
        <p:txBody>
          <a:bodyPr/>
          <a:lstStyle/>
          <a:p>
            <a:fld id="{F0799C04-72C9-2949-8E11-9F93F147D9A7}" type="datetimeFigureOut">
              <a:rPr lang="en-US" smtClean="0"/>
              <a:t>10/23/20</a:t>
            </a:fld>
            <a:endParaRPr lang="en-US"/>
          </a:p>
        </p:txBody>
      </p:sp>
      <p:sp>
        <p:nvSpPr>
          <p:cNvPr id="6" name="Footer Placeholder 5">
            <a:extLst>
              <a:ext uri="{FF2B5EF4-FFF2-40B4-BE49-F238E27FC236}">
                <a16:creationId xmlns:a16="http://schemas.microsoft.com/office/drawing/2014/main" id="{83335950-D186-9B47-A704-465D2503D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26F96-5DAD-534E-A776-40CE8C03690E}"/>
              </a:ext>
            </a:extLst>
          </p:cNvPr>
          <p:cNvSpPr>
            <a:spLocks noGrp="1"/>
          </p:cNvSpPr>
          <p:nvPr>
            <p:ph type="sldNum" sz="quarter" idx="12"/>
          </p:nvPr>
        </p:nvSpPr>
        <p:spPr/>
        <p:txBody>
          <a:bodyPr/>
          <a:lstStyle/>
          <a:p>
            <a:fld id="{D94491C3-884D-44A8-8E34-95C425C8F2C4}" type="slidenum">
              <a:rPr lang="en-MY" smtClean="0"/>
              <a:t>‹#›</a:t>
            </a:fld>
            <a:endParaRPr lang="en-MY"/>
          </a:p>
        </p:txBody>
      </p:sp>
    </p:spTree>
    <p:extLst>
      <p:ext uri="{BB962C8B-B14F-4D97-AF65-F5344CB8AC3E}">
        <p14:creationId xmlns:p14="http://schemas.microsoft.com/office/powerpoint/2010/main" val="11410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5DE8C-B8BD-8246-AFA4-8785B342FAE9}"/>
              </a:ext>
            </a:extLst>
          </p:cNvPr>
          <p:cNvSpPr>
            <a:spLocks noGrp="1"/>
          </p:cNvSpPr>
          <p:nvPr>
            <p:ph type="title"/>
          </p:nvPr>
        </p:nvSpPr>
        <p:spPr>
          <a:xfrm>
            <a:off x="735171" y="402568"/>
            <a:ext cx="9223058" cy="146149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02E175-C934-2A4E-8343-F8EDF3B993DE}"/>
              </a:ext>
            </a:extLst>
          </p:cNvPr>
          <p:cNvSpPr>
            <a:spLocks noGrp="1"/>
          </p:cNvSpPr>
          <p:nvPr>
            <p:ph type="body" idx="1"/>
          </p:nvPr>
        </p:nvSpPr>
        <p:spPr>
          <a:xfrm>
            <a:off x="735171" y="2012836"/>
            <a:ext cx="9223058" cy="4797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62562-E13B-6640-851A-71D6F66CDF93}"/>
              </a:ext>
            </a:extLst>
          </p:cNvPr>
          <p:cNvSpPr>
            <a:spLocks noGrp="1"/>
          </p:cNvSpPr>
          <p:nvPr>
            <p:ph type="dt" sz="half" idx="2"/>
          </p:nvPr>
        </p:nvSpPr>
        <p:spPr>
          <a:xfrm>
            <a:off x="735171" y="7008171"/>
            <a:ext cx="2406015" cy="402567"/>
          </a:xfrm>
          <a:prstGeom prst="rect">
            <a:avLst/>
          </a:prstGeom>
        </p:spPr>
        <p:txBody>
          <a:bodyPr vert="horz" lIns="91440" tIns="45720" rIns="91440" bIns="45720" rtlCol="0" anchor="ctr"/>
          <a:lstStyle>
            <a:lvl1pPr algn="l">
              <a:defRPr sz="1053">
                <a:solidFill>
                  <a:schemeClr val="tx1">
                    <a:tint val="75000"/>
                  </a:schemeClr>
                </a:solidFill>
              </a:defRPr>
            </a:lvl1pPr>
          </a:lstStyle>
          <a:p>
            <a:fld id="{F0799C04-72C9-2949-8E11-9F93F147D9A7}" type="datetimeFigureOut">
              <a:rPr lang="en-US" smtClean="0"/>
              <a:t>10/23/20</a:t>
            </a:fld>
            <a:endParaRPr lang="en-US"/>
          </a:p>
        </p:txBody>
      </p:sp>
      <p:sp>
        <p:nvSpPr>
          <p:cNvPr id="5" name="Footer Placeholder 4">
            <a:extLst>
              <a:ext uri="{FF2B5EF4-FFF2-40B4-BE49-F238E27FC236}">
                <a16:creationId xmlns:a16="http://schemas.microsoft.com/office/drawing/2014/main" id="{8A59C7FC-8F1D-C242-BCF7-2013BF06B682}"/>
              </a:ext>
            </a:extLst>
          </p:cNvPr>
          <p:cNvSpPr>
            <a:spLocks noGrp="1"/>
          </p:cNvSpPr>
          <p:nvPr>
            <p:ph type="ftr" sz="quarter" idx="3"/>
          </p:nvPr>
        </p:nvSpPr>
        <p:spPr>
          <a:xfrm>
            <a:off x="3542189" y="7008171"/>
            <a:ext cx="3609023" cy="402567"/>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166D25-83D9-E440-9A53-CBE983120C1B}"/>
              </a:ext>
            </a:extLst>
          </p:cNvPr>
          <p:cNvSpPr>
            <a:spLocks noGrp="1"/>
          </p:cNvSpPr>
          <p:nvPr>
            <p:ph type="sldNum" sz="quarter" idx="4"/>
          </p:nvPr>
        </p:nvSpPr>
        <p:spPr>
          <a:xfrm>
            <a:off x="7552214" y="7008171"/>
            <a:ext cx="2406015" cy="402567"/>
          </a:xfrm>
          <a:prstGeom prst="rect">
            <a:avLst/>
          </a:prstGeom>
        </p:spPr>
        <p:txBody>
          <a:bodyPr vert="horz" lIns="91440" tIns="45720" rIns="91440" bIns="45720" rtlCol="0" anchor="ctr"/>
          <a:lstStyle>
            <a:lvl1pPr algn="r">
              <a:defRPr sz="1053">
                <a:solidFill>
                  <a:schemeClr val="tx1">
                    <a:tint val="75000"/>
                  </a:schemeClr>
                </a:solidFill>
              </a:defRPr>
            </a:lvl1pPr>
          </a:lstStyle>
          <a:p>
            <a:fld id="{DDFA3A17-1168-40EE-A4C0-099BF5480300}" type="slidenum">
              <a:rPr lang="en-US" smtClean="0"/>
              <a:t>‹#›</a:t>
            </a:fld>
            <a:endParaRPr lang="en-US"/>
          </a:p>
        </p:txBody>
      </p:sp>
      <p:pic>
        <p:nvPicPr>
          <p:cNvPr id="7" name="b465e8ab-6b1b-44b8-85bd-378c50d5a760">
            <a:extLst>
              <a:ext uri="{FF2B5EF4-FFF2-40B4-BE49-F238E27FC236}">
                <a16:creationId xmlns:a16="http://schemas.microsoft.com/office/drawing/2014/main" id="{785B4790-FBC5-8B48-AE9A-7D493EFF0911}"/>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l="25651" t="31885" r="15717" b="37011"/>
          <a:stretch/>
        </p:blipFill>
        <p:spPr bwMode="auto">
          <a:xfrm>
            <a:off x="-22924" y="6450645"/>
            <a:ext cx="2976899" cy="111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81763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hf hdr="0" ftr="0"/>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colorbrewer2.org/#type=sequential&amp;scheme=BuGn&amp;n=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mediamatters.org/blog/2012/07/31/dishonest-fox-chart-bush-tax-cut-edition/189046"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flowingdata.com/2015/08/31/bar-chart-baselines-start-at-zer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D94491C3-884D-44A8-8E34-95C425C8F2C4}" type="slidenum">
              <a:rPr lang="en-MY" smtClean="0"/>
              <a:t>1</a:t>
            </a:fld>
            <a:endParaRPr lang="en-MY"/>
          </a:p>
        </p:txBody>
      </p:sp>
      <p:sp>
        <p:nvSpPr>
          <p:cNvPr id="7" name="TextBox 6"/>
          <p:cNvSpPr txBox="1"/>
          <p:nvPr/>
        </p:nvSpPr>
        <p:spPr>
          <a:xfrm>
            <a:off x="1098228" y="3420591"/>
            <a:ext cx="8856984" cy="733534"/>
          </a:xfrm>
          <a:prstGeom prst="rect">
            <a:avLst/>
          </a:prstGeom>
          <a:noFill/>
        </p:spPr>
        <p:txBody>
          <a:bodyPr wrap="square" rtlCol="0">
            <a:spAutoFit/>
          </a:bodyPr>
          <a:lstStyle/>
          <a:p>
            <a:pPr>
              <a:lnSpc>
                <a:spcPts val="5000"/>
              </a:lnSpc>
            </a:pPr>
            <a:r>
              <a:rPr lang="en-US" sz="5000" b="1" dirty="0">
                <a:solidFill>
                  <a:schemeClr val="tx2">
                    <a:lumMod val="75000"/>
                  </a:schemeClr>
                </a:solidFill>
                <a:latin typeface="Arial" panose="020B0604020202020204" pitchFamily="34" charset="0"/>
                <a:cs typeface="Arial" panose="020B0604020202020204" pitchFamily="34" charset="0"/>
              </a:rPr>
              <a:t>Data Visualization</a:t>
            </a:r>
          </a:p>
        </p:txBody>
      </p:sp>
    </p:spTree>
    <p:extLst>
      <p:ext uri="{BB962C8B-B14F-4D97-AF65-F5344CB8AC3E}">
        <p14:creationId xmlns:p14="http://schemas.microsoft.com/office/powerpoint/2010/main" val="176773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Effective Visualizations</a:t>
            </a:r>
          </a:p>
        </p:txBody>
      </p:sp>
      <p:sp>
        <p:nvSpPr>
          <p:cNvPr id="3" name="Content Placeholder 2"/>
          <p:cNvSpPr>
            <a:spLocks noGrp="1"/>
          </p:cNvSpPr>
          <p:nvPr>
            <p:ph idx="1"/>
          </p:nvPr>
        </p:nvSpPr>
        <p:spPr>
          <a:xfrm>
            <a:off x="534670" y="1286446"/>
            <a:ext cx="9624060" cy="5134100"/>
          </a:xfrm>
        </p:spPr>
        <p:txBody>
          <a:bodyPr>
            <a:normAutofit/>
          </a:bodyPr>
          <a:lstStyle/>
          <a:p>
            <a:pPr marL="514350" indent="-514350">
              <a:buFont typeface="+mj-lt"/>
              <a:buAutoNum type="arabicPeriod"/>
            </a:pPr>
            <a:r>
              <a:rPr lang="en-US" sz="2800" dirty="0"/>
              <a:t>Have graphical integrity </a:t>
            </a:r>
          </a:p>
          <a:p>
            <a:pPr marL="514350" indent="-514350">
              <a:buFont typeface="+mj-lt"/>
              <a:buAutoNum type="arabicPeriod"/>
            </a:pPr>
            <a:r>
              <a:rPr lang="en-US" sz="2800" dirty="0"/>
              <a:t>Keep it simple</a:t>
            </a:r>
          </a:p>
          <a:p>
            <a:pPr marL="514350" indent="-514350">
              <a:buFont typeface="+mj-lt"/>
              <a:buAutoNum type="arabicPeriod"/>
            </a:pPr>
            <a:r>
              <a:rPr lang="en-US" sz="2800" dirty="0"/>
              <a:t>Choose the right display</a:t>
            </a:r>
          </a:p>
          <a:p>
            <a:pPr marL="514350" indent="-514350">
              <a:buFont typeface="+mj-lt"/>
              <a:buAutoNum type="arabicPeriod"/>
            </a:pPr>
            <a:r>
              <a:rPr lang="en-US" sz="2800" dirty="0"/>
              <a:t>Use color strategically </a:t>
            </a:r>
          </a:p>
          <a:p>
            <a:pPr marL="514350" indent="-514350">
              <a:buFont typeface="+mj-lt"/>
              <a:buAutoNum type="arabicPeriod"/>
            </a:pPr>
            <a:r>
              <a:rPr lang="en-US" sz="2800" dirty="0"/>
              <a:t>Tell a story with data </a:t>
            </a:r>
            <a:endParaRPr lang="en-US" sz="2800" dirty="0">
              <a:effectLst/>
            </a:endParaRPr>
          </a:p>
        </p:txBody>
      </p:sp>
      <p:sp>
        <p:nvSpPr>
          <p:cNvPr id="4" name="Slide Number Placeholder 3"/>
          <p:cNvSpPr>
            <a:spLocks noGrp="1"/>
          </p:cNvSpPr>
          <p:nvPr>
            <p:ph type="sldNum" sz="quarter" idx="12"/>
          </p:nvPr>
        </p:nvSpPr>
        <p:spPr/>
        <p:txBody>
          <a:bodyPr/>
          <a:lstStyle/>
          <a:p>
            <a:fld id="{D94491C3-884D-44A8-8E34-95C425C8F2C4}" type="slidenum">
              <a:rPr lang="en-MY" smtClean="0"/>
              <a:t>10</a:t>
            </a:fld>
            <a:endParaRPr lang="en-MY"/>
          </a:p>
        </p:txBody>
      </p:sp>
      <p:sp>
        <p:nvSpPr>
          <p:cNvPr id="5" name="Rectangle 4"/>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5698810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Color blindness</a:t>
            </a:r>
          </a:p>
        </p:txBody>
      </p:sp>
      <p:sp>
        <p:nvSpPr>
          <p:cNvPr id="4" name="Slide Number Placeholder 3"/>
          <p:cNvSpPr>
            <a:spLocks noGrp="1"/>
          </p:cNvSpPr>
          <p:nvPr>
            <p:ph type="sldNum" sz="quarter" idx="12"/>
          </p:nvPr>
        </p:nvSpPr>
        <p:spPr/>
        <p:txBody>
          <a:bodyPr/>
          <a:lstStyle/>
          <a:p>
            <a:fld id="{D94491C3-884D-44A8-8E34-95C425C8F2C4}" type="slidenum">
              <a:rPr lang="en-MY" smtClean="0"/>
              <a:t>100</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76" y="1548383"/>
            <a:ext cx="7207448" cy="4087591"/>
          </a:xfrm>
          <a:prstGeom prst="rect">
            <a:avLst/>
          </a:prstGeom>
        </p:spPr>
      </p:pic>
    </p:spTree>
    <p:extLst>
      <p:ext uri="{BB962C8B-B14F-4D97-AF65-F5344CB8AC3E}">
        <p14:creationId xmlns:p14="http://schemas.microsoft.com/office/powerpoint/2010/main" val="791165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Color blindness</a:t>
            </a:r>
            <a:endParaRPr lang="en-US" dirty="0"/>
          </a:p>
        </p:txBody>
      </p:sp>
      <p:sp>
        <p:nvSpPr>
          <p:cNvPr id="4" name="Slide Number Placeholder 3"/>
          <p:cNvSpPr>
            <a:spLocks noGrp="1"/>
          </p:cNvSpPr>
          <p:nvPr>
            <p:ph type="sldNum" sz="quarter" idx="12"/>
          </p:nvPr>
        </p:nvSpPr>
        <p:spPr/>
        <p:txBody>
          <a:bodyPr/>
          <a:lstStyle/>
          <a:p>
            <a:fld id="{D94491C3-884D-44A8-8E34-95C425C8F2C4}" type="slidenum">
              <a:rPr lang="en-MY" smtClean="0"/>
              <a:t>101</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340" y="972319"/>
            <a:ext cx="6805294" cy="5344271"/>
          </a:xfrm>
          <a:prstGeom prst="rect">
            <a:avLst/>
          </a:prstGeom>
        </p:spPr>
      </p:pic>
    </p:spTree>
    <p:extLst>
      <p:ext uri="{BB962C8B-B14F-4D97-AF65-F5344CB8AC3E}">
        <p14:creationId xmlns:p14="http://schemas.microsoft.com/office/powerpoint/2010/main" val="1002072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a:t>Colorbrewer</a:t>
            </a:r>
            <a:endParaRPr lang="en-US" dirty="0"/>
          </a:p>
        </p:txBody>
      </p:sp>
      <p:sp>
        <p:nvSpPr>
          <p:cNvPr id="4" name="Slide Number Placeholder 3"/>
          <p:cNvSpPr>
            <a:spLocks noGrp="1"/>
          </p:cNvSpPr>
          <p:nvPr>
            <p:ph type="sldNum" sz="quarter" idx="12"/>
          </p:nvPr>
        </p:nvSpPr>
        <p:spPr/>
        <p:txBody>
          <a:bodyPr/>
          <a:lstStyle/>
          <a:p>
            <a:fld id="{D94491C3-884D-44A8-8E34-95C425C8F2C4}" type="slidenum">
              <a:rPr lang="en-MY" smtClean="0"/>
              <a:t>102</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632" y="972319"/>
            <a:ext cx="8664540" cy="5505419"/>
          </a:xfrm>
          <a:prstGeom prst="rect">
            <a:avLst/>
          </a:prstGeom>
        </p:spPr>
      </p:pic>
    </p:spTree>
    <p:extLst>
      <p:ext uri="{BB962C8B-B14F-4D97-AF65-F5344CB8AC3E}">
        <p14:creationId xmlns:p14="http://schemas.microsoft.com/office/powerpoint/2010/main" val="205170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Graphical Integrity</a:t>
            </a:r>
          </a:p>
        </p:txBody>
      </p:sp>
      <p:sp>
        <p:nvSpPr>
          <p:cNvPr id="5" name="Slide Number Placeholder 4"/>
          <p:cNvSpPr>
            <a:spLocks noGrp="1"/>
          </p:cNvSpPr>
          <p:nvPr>
            <p:ph type="sldNum" sz="quarter" idx="12"/>
          </p:nvPr>
        </p:nvSpPr>
        <p:spPr/>
        <p:txBody>
          <a:bodyPr/>
          <a:lstStyle/>
          <a:p>
            <a:fld id="{D94491C3-884D-44A8-8E34-95C425C8F2C4}" type="slidenum">
              <a:rPr lang="en-MY" smtClean="0"/>
              <a:t>11</a:t>
            </a:fld>
            <a:endParaRPr lang="en-MY"/>
          </a:p>
        </p:txBody>
      </p:sp>
    </p:spTree>
    <p:extLst>
      <p:ext uri="{BB962C8B-B14F-4D97-AF65-F5344CB8AC3E}">
        <p14:creationId xmlns:p14="http://schemas.microsoft.com/office/powerpoint/2010/main" val="24951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Graphical Integrity</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12</a:t>
            </a:fld>
            <a:endParaRPr lang="en-MY"/>
          </a:p>
        </p:txBody>
      </p:sp>
      <p:sp>
        <p:nvSpPr>
          <p:cNvPr id="7" name="TextBox 6"/>
          <p:cNvSpPr txBox="1"/>
          <p:nvPr/>
        </p:nvSpPr>
        <p:spPr>
          <a:xfrm>
            <a:off x="738189" y="1854413"/>
            <a:ext cx="4536504" cy="2862322"/>
          </a:xfrm>
          <a:prstGeom prst="rect">
            <a:avLst/>
          </a:prstGeom>
          <a:noFill/>
        </p:spPr>
        <p:txBody>
          <a:bodyPr wrap="square" rtlCol="0">
            <a:spAutoFit/>
          </a:bodyPr>
          <a:lstStyle/>
          <a:p>
            <a:pPr marL="342900" indent="-342900">
              <a:buFont typeface="Arial" panose="020B0604020202020204" pitchFamily="34" charset="0"/>
              <a:buChar char="•"/>
            </a:pPr>
            <a:r>
              <a:rPr lang="en-MY" sz="2000" dirty="0"/>
              <a:t>Fox Business used a graphic with a badly distorted scale to exaggerate the effect that the expiration of the Bush tax cuts would have on the rich</a:t>
            </a:r>
          </a:p>
          <a:p>
            <a:pPr marL="342900" indent="-342900">
              <a:buFont typeface="Arial" panose="020B0604020202020204" pitchFamily="34" charset="0"/>
              <a:buChar char="•"/>
            </a:pPr>
            <a:r>
              <a:rPr lang="en-MY" sz="2000" dirty="0"/>
              <a:t>The bottom number on the vertical axis is not zero</a:t>
            </a:r>
          </a:p>
          <a:p>
            <a:pPr marL="342900" indent="-342900">
              <a:buFont typeface="Arial" panose="020B0604020202020204" pitchFamily="34" charset="0"/>
              <a:buChar char="•"/>
            </a:pPr>
            <a:r>
              <a:rPr lang="en-MY" sz="2000" dirty="0"/>
              <a:t>The way this is graphed, it depicts a visual increase of 460%, which is not true</a:t>
            </a:r>
          </a:p>
        </p:txBody>
      </p:sp>
      <p:pic>
        <p:nvPicPr>
          <p:cNvPr id="8" name="Picture 7"/>
          <p:cNvPicPr>
            <a:picLocks noChangeAspect="1"/>
          </p:cNvPicPr>
          <p:nvPr/>
        </p:nvPicPr>
        <p:blipFill>
          <a:blip r:embed="rId2"/>
          <a:stretch>
            <a:fillRect/>
          </a:stretch>
        </p:blipFill>
        <p:spPr>
          <a:xfrm>
            <a:off x="5632003" y="1692399"/>
            <a:ext cx="4467225" cy="3257550"/>
          </a:xfrm>
          <a:prstGeom prst="rect">
            <a:avLst/>
          </a:prstGeom>
        </p:spPr>
      </p:pic>
      <p:sp>
        <p:nvSpPr>
          <p:cNvPr id="9" name="Rectangle 8"/>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a:t>
            </a:r>
            <a:r>
              <a:rPr lang="en-MY" sz="1800" dirty="0">
                <a:solidFill>
                  <a:schemeClr val="bg1">
                    <a:lumMod val="65000"/>
                  </a:schemeClr>
                </a:solidFill>
                <a:hlinkClick r:id="rId3"/>
              </a:rPr>
              <a:t>http://mediamatters.org/blog/2012/07/31/dishonest-fox-chart-bush-tax-cut-edition/189046</a:t>
            </a:r>
            <a:endParaRPr lang="en-MY" sz="1800" dirty="0">
              <a:solidFill>
                <a:schemeClr val="bg1">
                  <a:lumMod val="65000"/>
                </a:schemeClr>
              </a:solidFill>
            </a:endParaRPr>
          </a:p>
        </p:txBody>
      </p:sp>
    </p:spTree>
    <p:extLst>
      <p:ext uri="{BB962C8B-B14F-4D97-AF65-F5344CB8AC3E}">
        <p14:creationId xmlns:p14="http://schemas.microsoft.com/office/powerpoint/2010/main" val="61846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4670" y="0"/>
            <a:ext cx="8700462" cy="1260211"/>
          </a:xfrm>
        </p:spPr>
        <p:txBody>
          <a:bodyPr/>
          <a:lstStyle/>
          <a:p>
            <a:r>
              <a:rPr lang="en-MY" dirty="0"/>
              <a:t>Graphical Integrity: Scale Distortions</a:t>
            </a:r>
          </a:p>
        </p:txBody>
      </p:sp>
      <p:sp>
        <p:nvSpPr>
          <p:cNvPr id="4" name="Slide Number Placeholder 3"/>
          <p:cNvSpPr>
            <a:spLocks noGrp="1"/>
          </p:cNvSpPr>
          <p:nvPr>
            <p:ph type="sldNum" sz="quarter" idx="12"/>
          </p:nvPr>
        </p:nvSpPr>
        <p:spPr/>
        <p:txBody>
          <a:bodyPr/>
          <a:lstStyle/>
          <a:p>
            <a:fld id="{D94491C3-884D-44A8-8E34-95C425C8F2C4}" type="slidenum">
              <a:rPr lang="en-MY" smtClean="0"/>
              <a:t>13</a:t>
            </a:fld>
            <a:endParaRPr lang="en-MY"/>
          </a:p>
        </p:txBody>
      </p:sp>
      <p:sp>
        <p:nvSpPr>
          <p:cNvPr id="9" name="Rectangle 8"/>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http://mediamatters.org/blog/2012/07/31/dishonest-fox-chart-bush-tax-cut-edition/189046</a:t>
            </a:r>
          </a:p>
        </p:txBody>
      </p:sp>
      <p:graphicFrame>
        <p:nvGraphicFramePr>
          <p:cNvPr id="10" name="Chart 9"/>
          <p:cNvGraphicFramePr>
            <a:graphicFrameLocks/>
          </p:cNvGraphicFramePr>
          <p:nvPr/>
        </p:nvGraphicFramePr>
        <p:xfrm>
          <a:off x="534670" y="2124447"/>
          <a:ext cx="4450080" cy="30125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nvGraphicFramePr>
        <p:xfrm>
          <a:off x="5711113" y="2095062"/>
          <a:ext cx="4450080" cy="301254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951530" y="5184654"/>
            <a:ext cx="4033220" cy="400110"/>
          </a:xfrm>
          <a:prstGeom prst="rect">
            <a:avLst/>
          </a:prstGeom>
          <a:noFill/>
        </p:spPr>
        <p:txBody>
          <a:bodyPr wrap="none" rtlCol="0">
            <a:spAutoFit/>
          </a:bodyPr>
          <a:lstStyle/>
          <a:p>
            <a:r>
              <a:rPr lang="en-MY" sz="2000" dirty="0"/>
              <a:t>Original chart with non-zero baseline</a:t>
            </a:r>
          </a:p>
        </p:txBody>
      </p:sp>
      <p:sp>
        <p:nvSpPr>
          <p:cNvPr id="13" name="TextBox 12"/>
          <p:cNvSpPr txBox="1"/>
          <p:nvPr/>
        </p:nvSpPr>
        <p:spPr>
          <a:xfrm>
            <a:off x="5919543" y="5160042"/>
            <a:ext cx="4524572" cy="400110"/>
          </a:xfrm>
          <a:prstGeom prst="rect">
            <a:avLst/>
          </a:prstGeom>
          <a:noFill/>
        </p:spPr>
        <p:txBody>
          <a:bodyPr wrap="none" rtlCol="0">
            <a:spAutoFit/>
          </a:bodyPr>
          <a:lstStyle/>
          <a:p>
            <a:r>
              <a:rPr lang="en-MY" sz="2000" dirty="0"/>
              <a:t>Original chart revisited with zero baseline</a:t>
            </a:r>
          </a:p>
        </p:txBody>
      </p:sp>
    </p:spTree>
    <p:extLst>
      <p:ext uri="{BB962C8B-B14F-4D97-AF65-F5344CB8AC3E}">
        <p14:creationId xmlns:p14="http://schemas.microsoft.com/office/powerpoint/2010/main" val="67847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4670" y="0"/>
            <a:ext cx="8700462" cy="1260211"/>
          </a:xfrm>
        </p:spPr>
        <p:txBody>
          <a:bodyPr/>
          <a:lstStyle/>
          <a:p>
            <a:r>
              <a:rPr lang="en-MY"/>
              <a:t>Graphical Integrity: Scale Distortions</a:t>
            </a:r>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14</a:t>
            </a:fld>
            <a:endParaRPr lang="en-MY"/>
          </a:p>
        </p:txBody>
      </p:sp>
      <p:sp>
        <p:nvSpPr>
          <p:cNvPr id="9" name="Rectangle 8"/>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http://mediamatters.org/blog/2012/07/31/dishonest-fox-chart-bush-tax-cut-edition/189046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034" y="900310"/>
            <a:ext cx="5647153" cy="5384495"/>
          </a:xfrm>
          <a:prstGeom prst="rect">
            <a:avLst/>
          </a:prstGeom>
        </p:spPr>
      </p:pic>
    </p:spTree>
    <p:extLst>
      <p:ext uri="{BB962C8B-B14F-4D97-AF65-F5344CB8AC3E}">
        <p14:creationId xmlns:p14="http://schemas.microsoft.com/office/powerpoint/2010/main" val="188543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Integrity </a:t>
            </a:r>
          </a:p>
        </p:txBody>
      </p:sp>
      <p:sp>
        <p:nvSpPr>
          <p:cNvPr id="3" name="Content Placeholder 2"/>
          <p:cNvSpPr>
            <a:spLocks noGrp="1"/>
          </p:cNvSpPr>
          <p:nvPr>
            <p:ph idx="1"/>
          </p:nvPr>
        </p:nvSpPr>
        <p:spPr/>
        <p:txBody>
          <a:bodyPr/>
          <a:lstStyle/>
          <a:p>
            <a:r>
              <a:rPr lang="en-US" dirty="0"/>
              <a:t>Is about being HONEST with your data. </a:t>
            </a:r>
          </a:p>
        </p:txBody>
      </p:sp>
      <p:sp>
        <p:nvSpPr>
          <p:cNvPr id="4" name="Slide Number Placeholder 3"/>
          <p:cNvSpPr>
            <a:spLocks noGrp="1"/>
          </p:cNvSpPr>
          <p:nvPr>
            <p:ph type="sldNum" sz="quarter" idx="12"/>
          </p:nvPr>
        </p:nvSpPr>
        <p:spPr/>
        <p:txBody>
          <a:bodyPr/>
          <a:lstStyle/>
          <a:p>
            <a:fld id="{D94491C3-884D-44A8-8E34-95C425C8F2C4}" type="slidenum">
              <a:rPr lang="en-MY" smtClean="0"/>
              <a:t>15</a:t>
            </a:fld>
            <a:endParaRPr lang="en-MY"/>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20" y="1891354"/>
            <a:ext cx="6515100" cy="4622800"/>
          </a:xfrm>
          <a:prstGeom prst="rect">
            <a:avLst/>
          </a:prstGeom>
        </p:spPr>
      </p:pic>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31304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Integrity </a:t>
            </a:r>
          </a:p>
        </p:txBody>
      </p:sp>
      <p:sp>
        <p:nvSpPr>
          <p:cNvPr id="3" name="Content Placeholder 2"/>
          <p:cNvSpPr>
            <a:spLocks noGrp="1"/>
          </p:cNvSpPr>
          <p:nvPr>
            <p:ph idx="1"/>
          </p:nvPr>
        </p:nvSpPr>
        <p:spPr/>
        <p:txBody>
          <a:bodyPr/>
          <a:lstStyle/>
          <a:p>
            <a:r>
              <a:rPr lang="en-US" dirty="0"/>
              <a:t>Is about being HONEST with your data. </a:t>
            </a:r>
          </a:p>
        </p:txBody>
      </p:sp>
      <p:sp>
        <p:nvSpPr>
          <p:cNvPr id="4" name="Slide Number Placeholder 3"/>
          <p:cNvSpPr>
            <a:spLocks noGrp="1"/>
          </p:cNvSpPr>
          <p:nvPr>
            <p:ph type="sldNum" sz="quarter" idx="12"/>
          </p:nvPr>
        </p:nvSpPr>
        <p:spPr/>
        <p:txBody>
          <a:bodyPr/>
          <a:lstStyle/>
          <a:p>
            <a:fld id="{D94491C3-884D-44A8-8E34-95C425C8F2C4}" type="slidenum">
              <a:rPr lang="en-MY" smtClean="0"/>
              <a:t>16</a:t>
            </a:fld>
            <a:endParaRPr lang="en-MY"/>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20" y="1836415"/>
            <a:ext cx="6502400" cy="4419600"/>
          </a:xfrm>
          <a:prstGeom prst="rect">
            <a:avLst/>
          </a:prstGeom>
        </p:spPr>
      </p:pic>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3113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a:t>Keep It Simple</a:t>
            </a:r>
            <a:endParaRPr lang="en-US" sz="4800" dirty="0"/>
          </a:p>
        </p:txBody>
      </p:sp>
      <p:sp>
        <p:nvSpPr>
          <p:cNvPr id="5" name="Slide Number Placeholder 4"/>
          <p:cNvSpPr>
            <a:spLocks noGrp="1"/>
          </p:cNvSpPr>
          <p:nvPr>
            <p:ph type="sldNum" sz="quarter" idx="12"/>
          </p:nvPr>
        </p:nvSpPr>
        <p:spPr/>
        <p:txBody>
          <a:bodyPr/>
          <a:lstStyle/>
          <a:p>
            <a:fld id="{D94491C3-884D-44A8-8E34-95C425C8F2C4}" type="slidenum">
              <a:rPr lang="en-MY" smtClean="0"/>
              <a:t>17</a:t>
            </a:fld>
            <a:endParaRPr lang="en-MY"/>
          </a:p>
        </p:txBody>
      </p:sp>
    </p:spTree>
    <p:extLst>
      <p:ext uri="{BB962C8B-B14F-4D97-AF65-F5344CB8AC3E}">
        <p14:creationId xmlns:p14="http://schemas.microsoft.com/office/powerpoint/2010/main" val="4114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Maximize Data-Ink Ratio </a:t>
            </a:r>
            <a:endParaRPr lang="en-US" dirty="0">
              <a:effectLst/>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0276" y="854272"/>
            <a:ext cx="7560840" cy="5430534"/>
          </a:xfrm>
        </p:spPr>
      </p:pic>
      <p:sp>
        <p:nvSpPr>
          <p:cNvPr id="4" name="Slide Number Placeholder 3"/>
          <p:cNvSpPr>
            <a:spLocks noGrp="1"/>
          </p:cNvSpPr>
          <p:nvPr>
            <p:ph type="sldNum" sz="quarter" idx="12"/>
          </p:nvPr>
        </p:nvSpPr>
        <p:spPr/>
        <p:txBody>
          <a:bodyPr/>
          <a:lstStyle/>
          <a:p>
            <a:fld id="{D94491C3-884D-44A8-8E34-95C425C8F2C4}" type="slidenum">
              <a:rPr lang="en-MY" smtClean="0"/>
              <a:t>18</a:t>
            </a:fld>
            <a:endParaRPr lang="en-MY"/>
          </a:p>
        </p:txBody>
      </p:sp>
      <p:sp>
        <p:nvSpPr>
          <p:cNvPr id="5" name="Rectangle 4"/>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011810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Maximize Data-Ink Ratio </a:t>
            </a:r>
            <a:endParaRPr lang="en-US" dirty="0">
              <a:effectLs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44" y="900311"/>
            <a:ext cx="7488832" cy="5115498"/>
          </a:xfrm>
        </p:spPr>
      </p:pic>
      <p:sp>
        <p:nvSpPr>
          <p:cNvPr id="4" name="Slide Number Placeholder 3"/>
          <p:cNvSpPr>
            <a:spLocks noGrp="1"/>
          </p:cNvSpPr>
          <p:nvPr>
            <p:ph type="sldNum" sz="quarter" idx="12"/>
          </p:nvPr>
        </p:nvSpPr>
        <p:spPr/>
        <p:txBody>
          <a:bodyPr/>
          <a:lstStyle/>
          <a:p>
            <a:fld id="{D94491C3-884D-44A8-8E34-95C425C8F2C4}" type="slidenum">
              <a:rPr lang="en-MY" smtClean="0"/>
              <a:t>19</a:t>
            </a:fld>
            <a:endParaRPr lang="en-MY"/>
          </a:p>
        </p:txBody>
      </p:sp>
      <p:sp>
        <p:nvSpPr>
          <p:cNvPr id="5" name="Rectangle 4"/>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34359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A definition of Visualization?</a:t>
            </a:r>
          </a:p>
        </p:txBody>
      </p:sp>
      <p:sp>
        <p:nvSpPr>
          <p:cNvPr id="5" name="Slide Number Placeholder 4"/>
          <p:cNvSpPr>
            <a:spLocks noGrp="1"/>
          </p:cNvSpPr>
          <p:nvPr>
            <p:ph type="sldNum" sz="quarter" idx="12"/>
          </p:nvPr>
        </p:nvSpPr>
        <p:spPr/>
        <p:txBody>
          <a:bodyPr/>
          <a:lstStyle/>
          <a:p>
            <a:fld id="{D94491C3-884D-44A8-8E34-95C425C8F2C4}" type="slidenum">
              <a:rPr lang="en-MY" smtClean="0"/>
              <a:t>2</a:t>
            </a:fld>
            <a:endParaRPr lang="en-MY"/>
          </a:p>
        </p:txBody>
      </p:sp>
    </p:spTree>
    <p:extLst>
      <p:ext uri="{BB962C8B-B14F-4D97-AF65-F5344CB8AC3E}">
        <p14:creationId xmlns:p14="http://schemas.microsoft.com/office/powerpoint/2010/main" val="4085946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Maximize Data-Ink Ratio </a:t>
            </a:r>
            <a:endParaRPr lang="en-US" dirty="0">
              <a:effectLs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244" y="900311"/>
            <a:ext cx="7488832" cy="5115498"/>
          </a:xfrm>
        </p:spPr>
      </p:pic>
      <p:sp>
        <p:nvSpPr>
          <p:cNvPr id="4" name="Slide Number Placeholder 3"/>
          <p:cNvSpPr>
            <a:spLocks noGrp="1"/>
          </p:cNvSpPr>
          <p:nvPr>
            <p:ph type="sldNum" sz="quarter" idx="12"/>
          </p:nvPr>
        </p:nvSpPr>
        <p:spPr/>
        <p:txBody>
          <a:bodyPr/>
          <a:lstStyle/>
          <a:p>
            <a:fld id="{D94491C3-884D-44A8-8E34-95C425C8F2C4}" type="slidenum">
              <a:rPr lang="en-MY" smtClean="0"/>
              <a:t>20</a:t>
            </a:fld>
            <a:endParaRPr lang="en-MY"/>
          </a:p>
        </p:txBody>
      </p:sp>
      <p:sp>
        <p:nvSpPr>
          <p:cNvPr id="5" name="Rectangle 4"/>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07469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a:t>
            </a:r>
            <a:endParaRPr lang="en-US" dirty="0">
              <a:effectLst/>
            </a:endParaRPr>
          </a:p>
        </p:txBody>
      </p:sp>
      <p:pic>
        <p:nvPicPr>
          <p:cNvPr id="10" name="Shape 111"/>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21</a:t>
            </a:fld>
            <a:endParaRPr lang="en-MY"/>
          </a:p>
        </p:txBody>
      </p:sp>
    </p:spTree>
    <p:extLst>
      <p:ext uri="{BB962C8B-B14F-4D97-AF65-F5344CB8AC3E}">
        <p14:creationId xmlns:p14="http://schemas.microsoft.com/office/powerpoint/2010/main" val="161245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8" name="Shape 118"/>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22</a:t>
            </a:fld>
            <a:endParaRPr lang="en-MY"/>
          </a:p>
        </p:txBody>
      </p:sp>
    </p:spTree>
    <p:extLst>
      <p:ext uri="{BB962C8B-B14F-4D97-AF65-F5344CB8AC3E}">
        <p14:creationId xmlns:p14="http://schemas.microsoft.com/office/powerpoint/2010/main" val="1651328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9" name="Shape 125"/>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23</a:t>
            </a:fld>
            <a:endParaRPr lang="en-MY"/>
          </a:p>
        </p:txBody>
      </p:sp>
    </p:spTree>
    <p:extLst>
      <p:ext uri="{BB962C8B-B14F-4D97-AF65-F5344CB8AC3E}">
        <p14:creationId xmlns:p14="http://schemas.microsoft.com/office/powerpoint/2010/main" val="428092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6" name="Shape 132"/>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24</a:t>
            </a:fld>
            <a:endParaRPr lang="en-MY"/>
          </a:p>
        </p:txBody>
      </p:sp>
    </p:spTree>
    <p:extLst>
      <p:ext uri="{BB962C8B-B14F-4D97-AF65-F5344CB8AC3E}">
        <p14:creationId xmlns:p14="http://schemas.microsoft.com/office/powerpoint/2010/main" val="1913616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7" name="Shape 139"/>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25</a:t>
            </a:fld>
            <a:endParaRPr lang="en-MY"/>
          </a:p>
        </p:txBody>
      </p:sp>
    </p:spTree>
    <p:extLst>
      <p:ext uri="{BB962C8B-B14F-4D97-AF65-F5344CB8AC3E}">
        <p14:creationId xmlns:p14="http://schemas.microsoft.com/office/powerpoint/2010/main" val="741250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6" name="Shape 146"/>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26</a:t>
            </a:fld>
            <a:endParaRPr lang="en-MY"/>
          </a:p>
        </p:txBody>
      </p:sp>
    </p:spTree>
    <p:extLst>
      <p:ext uri="{BB962C8B-B14F-4D97-AF65-F5344CB8AC3E}">
        <p14:creationId xmlns:p14="http://schemas.microsoft.com/office/powerpoint/2010/main" val="618085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5" name="Shape 153"/>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27</a:t>
            </a:fld>
            <a:endParaRPr lang="en-MY"/>
          </a:p>
        </p:txBody>
      </p:sp>
    </p:spTree>
    <p:extLst>
      <p:ext uri="{BB962C8B-B14F-4D97-AF65-F5344CB8AC3E}">
        <p14:creationId xmlns:p14="http://schemas.microsoft.com/office/powerpoint/2010/main" val="436436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5" name="Shape 160"/>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28</a:t>
            </a:fld>
            <a:endParaRPr lang="en-MY"/>
          </a:p>
        </p:txBody>
      </p:sp>
    </p:spTree>
    <p:extLst>
      <p:ext uri="{BB962C8B-B14F-4D97-AF65-F5344CB8AC3E}">
        <p14:creationId xmlns:p14="http://schemas.microsoft.com/office/powerpoint/2010/main" val="1184867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5" name="Shape 167"/>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29</a:t>
            </a:fld>
            <a:endParaRPr lang="en-MY"/>
          </a:p>
        </p:txBody>
      </p:sp>
    </p:spTree>
    <p:extLst>
      <p:ext uri="{BB962C8B-B14F-4D97-AF65-F5344CB8AC3E}">
        <p14:creationId xmlns:p14="http://schemas.microsoft.com/office/powerpoint/2010/main" val="184303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To communicate information with graphical representations of data</a:t>
            </a:r>
          </a:p>
        </p:txBody>
      </p:sp>
      <p:sp>
        <p:nvSpPr>
          <p:cNvPr id="5" name="Slide Number Placeholder 4"/>
          <p:cNvSpPr>
            <a:spLocks noGrp="1"/>
          </p:cNvSpPr>
          <p:nvPr>
            <p:ph type="sldNum" sz="quarter" idx="12"/>
          </p:nvPr>
        </p:nvSpPr>
        <p:spPr/>
        <p:txBody>
          <a:bodyPr/>
          <a:lstStyle/>
          <a:p>
            <a:fld id="{D94491C3-884D-44A8-8E34-95C425C8F2C4}" type="slidenum">
              <a:rPr lang="en-MY" smtClean="0"/>
              <a:t>3</a:t>
            </a:fld>
            <a:endParaRPr lang="en-MY"/>
          </a:p>
        </p:txBody>
      </p:sp>
    </p:spTree>
    <p:extLst>
      <p:ext uri="{BB962C8B-B14F-4D97-AF65-F5344CB8AC3E}">
        <p14:creationId xmlns:p14="http://schemas.microsoft.com/office/powerpoint/2010/main" val="2894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7" name="Shape 174"/>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30</a:t>
            </a:fld>
            <a:endParaRPr lang="en-MY"/>
          </a:p>
        </p:txBody>
      </p:sp>
    </p:spTree>
    <p:extLst>
      <p:ext uri="{BB962C8B-B14F-4D97-AF65-F5344CB8AC3E}">
        <p14:creationId xmlns:p14="http://schemas.microsoft.com/office/powerpoint/2010/main" val="1786738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is more! </a:t>
            </a:r>
            <a:endParaRPr lang="en-US" dirty="0">
              <a:effectLst/>
            </a:endParaRPr>
          </a:p>
        </p:txBody>
      </p:sp>
      <p:pic>
        <p:nvPicPr>
          <p:cNvPr id="6" name="Shape 181"/>
          <p:cNvPicPr preferRelativeResize="0">
            <a:picLocks noGrp="1"/>
          </p:cNvPicPr>
          <p:nvPr>
            <p:ph idx="1"/>
          </p:nvPr>
        </p:nvPicPr>
        <p:blipFill>
          <a:blip r:embed="rId3">
            <a:alphaModFix/>
          </a:blip>
          <a:stretch>
            <a:fillRect/>
          </a:stretch>
        </p:blipFill>
        <p:spPr>
          <a:xfrm>
            <a:off x="3822700" y="3319462"/>
            <a:ext cx="3048000" cy="2184400"/>
          </a:xfrm>
          <a:prstGeom prst="rect">
            <a:avLst/>
          </a:prstGeom>
          <a:noFill/>
          <a:ln>
            <a:noFill/>
          </a:ln>
        </p:spPr>
      </p:pic>
      <p:sp>
        <p:nvSpPr>
          <p:cNvPr id="4" name="Slide Number Placeholder 3"/>
          <p:cNvSpPr>
            <a:spLocks noGrp="1"/>
          </p:cNvSpPr>
          <p:nvPr>
            <p:ph type="sldNum" sz="quarter" idx="12"/>
          </p:nvPr>
        </p:nvSpPr>
        <p:spPr/>
        <p:txBody>
          <a:bodyPr/>
          <a:lstStyle/>
          <a:p>
            <a:fld id="{D94491C3-884D-44A8-8E34-95C425C8F2C4}" type="slidenum">
              <a:rPr lang="en-MY" smtClean="0"/>
              <a:t>31</a:t>
            </a:fld>
            <a:endParaRPr lang="en-MY"/>
          </a:p>
        </p:txBody>
      </p:sp>
    </p:spTree>
    <p:extLst>
      <p:ext uri="{BB962C8B-B14F-4D97-AF65-F5344CB8AC3E}">
        <p14:creationId xmlns:p14="http://schemas.microsoft.com/office/powerpoint/2010/main" val="1524387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do this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284" y="900767"/>
            <a:ext cx="7713672" cy="5384039"/>
          </a:xfrm>
        </p:spPr>
      </p:pic>
      <p:sp>
        <p:nvSpPr>
          <p:cNvPr id="4" name="Slide Number Placeholder 3"/>
          <p:cNvSpPr>
            <a:spLocks noGrp="1"/>
          </p:cNvSpPr>
          <p:nvPr>
            <p:ph type="sldNum" sz="quarter" idx="12"/>
          </p:nvPr>
        </p:nvSpPr>
        <p:spPr/>
        <p:txBody>
          <a:bodyPr/>
          <a:lstStyle/>
          <a:p>
            <a:fld id="{D94491C3-884D-44A8-8E34-95C425C8F2C4}" type="slidenum">
              <a:rPr lang="en-MY" smtClean="0"/>
              <a:t>32</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122826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Choose the right display</a:t>
            </a:r>
          </a:p>
        </p:txBody>
      </p:sp>
      <p:sp>
        <p:nvSpPr>
          <p:cNvPr id="5" name="Slide Number Placeholder 4"/>
          <p:cNvSpPr>
            <a:spLocks noGrp="1"/>
          </p:cNvSpPr>
          <p:nvPr>
            <p:ph type="sldNum" sz="quarter" idx="12"/>
          </p:nvPr>
        </p:nvSpPr>
        <p:spPr/>
        <p:txBody>
          <a:bodyPr/>
          <a:lstStyle/>
          <a:p>
            <a:fld id="{D94491C3-884D-44A8-8E34-95C425C8F2C4}" type="slidenum">
              <a:rPr lang="en-MY" smtClean="0"/>
              <a:t>33</a:t>
            </a:fld>
            <a:endParaRPr lang="en-MY"/>
          </a:p>
        </p:txBody>
      </p:sp>
    </p:spTree>
    <p:extLst>
      <p:ext uri="{BB962C8B-B14F-4D97-AF65-F5344CB8AC3E}">
        <p14:creationId xmlns:p14="http://schemas.microsoft.com/office/powerpoint/2010/main" val="161303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212" y="-34713"/>
            <a:ext cx="8875092" cy="6858026"/>
          </a:xfrm>
        </p:spPr>
      </p:pic>
      <p:sp>
        <p:nvSpPr>
          <p:cNvPr id="4" name="Slide Number Placeholder 3"/>
          <p:cNvSpPr>
            <a:spLocks noGrp="1"/>
          </p:cNvSpPr>
          <p:nvPr>
            <p:ph type="sldNum" sz="quarter" idx="12"/>
          </p:nvPr>
        </p:nvSpPr>
        <p:spPr/>
        <p:txBody>
          <a:bodyPr/>
          <a:lstStyle/>
          <a:p>
            <a:fld id="{D94491C3-884D-44A8-8E34-95C425C8F2C4}" type="slidenum">
              <a:rPr lang="en-MY" smtClean="0"/>
              <a:t>34</a:t>
            </a:fld>
            <a:endParaRPr lang="en-MY"/>
          </a:p>
        </p:txBody>
      </p:sp>
    </p:spTree>
    <p:extLst>
      <p:ext uri="{BB962C8B-B14F-4D97-AF65-F5344CB8AC3E}">
        <p14:creationId xmlns:p14="http://schemas.microsoft.com/office/powerpoint/2010/main" val="166801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Comparisons</a:t>
            </a:r>
          </a:p>
        </p:txBody>
      </p:sp>
      <p:sp>
        <p:nvSpPr>
          <p:cNvPr id="5" name="Slide Number Placeholder 4"/>
          <p:cNvSpPr>
            <a:spLocks noGrp="1"/>
          </p:cNvSpPr>
          <p:nvPr>
            <p:ph type="sldNum" sz="quarter" idx="12"/>
          </p:nvPr>
        </p:nvSpPr>
        <p:spPr/>
        <p:txBody>
          <a:bodyPr/>
          <a:lstStyle/>
          <a:p>
            <a:fld id="{D94491C3-884D-44A8-8E34-95C425C8F2C4}" type="slidenum">
              <a:rPr lang="en-MY" smtClean="0"/>
              <a:t>35</a:t>
            </a:fld>
            <a:endParaRPr lang="en-MY"/>
          </a:p>
        </p:txBody>
      </p:sp>
    </p:spTree>
    <p:extLst>
      <p:ext uri="{BB962C8B-B14F-4D97-AF65-F5344CB8AC3E}">
        <p14:creationId xmlns:p14="http://schemas.microsoft.com/office/powerpoint/2010/main" val="924612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4670" y="0"/>
            <a:ext cx="6108174" cy="1260211"/>
          </a:xfrm>
        </p:spPr>
        <p:txBody>
          <a:bodyPr/>
          <a:lstStyle/>
          <a:p>
            <a:r>
              <a:rPr lang="en-MY" dirty="0"/>
              <a:t>Vertical bar chart</a:t>
            </a:r>
          </a:p>
        </p:txBody>
      </p:sp>
      <p:sp>
        <p:nvSpPr>
          <p:cNvPr id="3" name="Content Placeholder 2"/>
          <p:cNvSpPr>
            <a:spLocks noGrp="1"/>
          </p:cNvSpPr>
          <p:nvPr>
            <p:ph idx="1"/>
          </p:nvPr>
        </p:nvSpPr>
        <p:spPr>
          <a:xfrm>
            <a:off x="534670" y="1310827"/>
            <a:ext cx="4956046" cy="5134100"/>
          </a:xfrm>
        </p:spPr>
        <p:txBody>
          <a:bodyPr>
            <a:normAutofit/>
          </a:bodyPr>
          <a:lstStyle/>
          <a:p>
            <a:r>
              <a:rPr lang="en-MY" sz="2000" dirty="0"/>
              <a:t>Vertical bar charts can be single series, two series, or multiple series </a:t>
            </a:r>
          </a:p>
          <a:p>
            <a:r>
              <a:rPr lang="en-MY" sz="2000" dirty="0"/>
              <a:t>The more series of data, the more difficult to focus on one at a time and pull out insight, so multiple series bar charts should be used with caution</a:t>
            </a:r>
          </a:p>
          <a:p>
            <a:r>
              <a:rPr lang="en-MY" sz="2000" dirty="0"/>
              <a:t>There is visual grouping that happens as a result of the spacing in bar charts having more than one data series</a:t>
            </a:r>
          </a:p>
          <a:p>
            <a:r>
              <a:rPr lang="en-MY" sz="2000" dirty="0"/>
              <a:t>This makes the relative order of the categorisation important</a:t>
            </a:r>
          </a:p>
          <a:p>
            <a:r>
              <a:rPr lang="en-MY" sz="2000" dirty="0"/>
              <a:t>We need to consider what the audience to be able to compare, and structure the categorisation hierarchy to make that as easy as possible</a:t>
            </a:r>
          </a:p>
        </p:txBody>
      </p:sp>
      <p:sp>
        <p:nvSpPr>
          <p:cNvPr id="4" name="Slide Number Placeholder 3"/>
          <p:cNvSpPr>
            <a:spLocks noGrp="1"/>
          </p:cNvSpPr>
          <p:nvPr>
            <p:ph type="sldNum" sz="quarter" idx="12"/>
          </p:nvPr>
        </p:nvSpPr>
        <p:spPr/>
        <p:txBody>
          <a:bodyPr/>
          <a:lstStyle/>
          <a:p>
            <a:fld id="{D94491C3-884D-44A8-8E34-95C425C8F2C4}" type="slidenum">
              <a:rPr lang="en-MY" smtClean="0"/>
              <a:t>36</a:t>
            </a:fld>
            <a:endParaRPr lang="en-MY"/>
          </a:p>
        </p:txBody>
      </p:sp>
      <p:graphicFrame>
        <p:nvGraphicFramePr>
          <p:cNvPr id="8" name="Chart 7">
            <a:extLst>
              <a:ext uri="{FF2B5EF4-FFF2-40B4-BE49-F238E27FC236}">
                <a16:creationId xmlns:a16="http://schemas.microsoft.com/office/drawing/2014/main" id="{FA0BDF1F-DBD1-470F-B169-3E9F96D35810}"/>
              </a:ext>
            </a:extLst>
          </p:cNvPr>
          <p:cNvGraphicFramePr>
            <a:graphicFrameLocks/>
          </p:cNvGraphicFramePr>
          <p:nvPr/>
        </p:nvGraphicFramePr>
        <p:xfrm>
          <a:off x="6786861" y="236835"/>
          <a:ext cx="3600400" cy="21479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1C648E46-F8E9-4394-ACD5-7B4C9748F034}"/>
              </a:ext>
            </a:extLst>
          </p:cNvPr>
          <p:cNvGraphicFramePr>
            <a:graphicFrameLocks/>
          </p:cNvGraphicFramePr>
          <p:nvPr/>
        </p:nvGraphicFramePr>
        <p:xfrm>
          <a:off x="6786860" y="2409771"/>
          <a:ext cx="3707904" cy="2510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3A177A79-6339-4AA8-911A-D3DFDE9BBA30}"/>
              </a:ext>
            </a:extLst>
          </p:cNvPr>
          <p:cNvGraphicFramePr>
            <a:graphicFrameLocks/>
          </p:cNvGraphicFramePr>
          <p:nvPr/>
        </p:nvGraphicFramePr>
        <p:xfrm>
          <a:off x="6791056" y="5089497"/>
          <a:ext cx="3707904" cy="232430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033128" y="336441"/>
            <a:ext cx="753732" cy="646331"/>
          </a:xfrm>
          <a:prstGeom prst="rect">
            <a:avLst/>
          </a:prstGeom>
          <a:noFill/>
        </p:spPr>
        <p:txBody>
          <a:bodyPr wrap="none" rtlCol="0">
            <a:spAutoFit/>
          </a:bodyPr>
          <a:lstStyle/>
          <a:p>
            <a:pPr algn="r"/>
            <a:r>
              <a:rPr lang="en-MY" sz="1800" dirty="0"/>
              <a:t>Single</a:t>
            </a:r>
            <a:br>
              <a:rPr lang="en-MY" sz="1800" dirty="0"/>
            </a:br>
            <a:r>
              <a:rPr lang="en-MY" sz="1800" dirty="0"/>
              <a:t>series</a:t>
            </a:r>
          </a:p>
        </p:txBody>
      </p:sp>
      <p:sp>
        <p:nvSpPr>
          <p:cNvPr id="12" name="TextBox 11"/>
          <p:cNvSpPr txBox="1"/>
          <p:nvPr/>
        </p:nvSpPr>
        <p:spPr>
          <a:xfrm>
            <a:off x="6050313" y="2424673"/>
            <a:ext cx="736100" cy="646331"/>
          </a:xfrm>
          <a:prstGeom prst="rect">
            <a:avLst/>
          </a:prstGeom>
          <a:noFill/>
        </p:spPr>
        <p:txBody>
          <a:bodyPr wrap="none" rtlCol="0">
            <a:spAutoFit/>
          </a:bodyPr>
          <a:lstStyle/>
          <a:p>
            <a:pPr algn="r"/>
            <a:r>
              <a:rPr lang="en-MY" sz="1800" dirty="0"/>
              <a:t>Two</a:t>
            </a:r>
            <a:br>
              <a:rPr lang="en-MY" sz="1800" dirty="0"/>
            </a:br>
            <a:r>
              <a:rPr lang="en-MY" sz="1800" dirty="0"/>
              <a:t>series</a:t>
            </a:r>
          </a:p>
        </p:txBody>
      </p:sp>
      <p:sp>
        <p:nvSpPr>
          <p:cNvPr id="13" name="TextBox 12"/>
          <p:cNvSpPr txBox="1"/>
          <p:nvPr/>
        </p:nvSpPr>
        <p:spPr>
          <a:xfrm>
            <a:off x="5734684" y="4944953"/>
            <a:ext cx="997389" cy="646331"/>
          </a:xfrm>
          <a:prstGeom prst="rect">
            <a:avLst/>
          </a:prstGeom>
          <a:noFill/>
        </p:spPr>
        <p:txBody>
          <a:bodyPr wrap="none" rtlCol="0">
            <a:spAutoFit/>
          </a:bodyPr>
          <a:lstStyle/>
          <a:p>
            <a:pPr algn="r"/>
            <a:r>
              <a:rPr lang="en-MY" sz="1800" dirty="0"/>
              <a:t>Multiple</a:t>
            </a:r>
            <a:br>
              <a:rPr lang="en-MY" sz="1800" dirty="0"/>
            </a:br>
            <a:r>
              <a:rPr lang="en-MY" sz="1800" dirty="0"/>
              <a:t>series</a:t>
            </a:r>
          </a:p>
        </p:txBody>
      </p:sp>
    </p:spTree>
    <p:extLst>
      <p:ext uri="{BB962C8B-B14F-4D97-AF65-F5344CB8AC3E}">
        <p14:creationId xmlns:p14="http://schemas.microsoft.com/office/powerpoint/2010/main" val="161746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Horizontal bar chart</a:t>
            </a:r>
          </a:p>
        </p:txBody>
      </p:sp>
      <p:sp>
        <p:nvSpPr>
          <p:cNvPr id="4" name="Slide Number Placeholder 3"/>
          <p:cNvSpPr>
            <a:spLocks noGrp="1"/>
          </p:cNvSpPr>
          <p:nvPr>
            <p:ph type="sldNum" sz="quarter" idx="12"/>
          </p:nvPr>
        </p:nvSpPr>
        <p:spPr/>
        <p:txBody>
          <a:bodyPr/>
          <a:lstStyle/>
          <a:p>
            <a:fld id="{D94491C3-884D-44A8-8E34-95C425C8F2C4}" type="slidenum">
              <a:rPr lang="en-MY" smtClean="0"/>
              <a:t>37</a:t>
            </a:fld>
            <a:endParaRPr lang="en-MY"/>
          </a:p>
        </p:txBody>
      </p:sp>
      <p:sp>
        <p:nvSpPr>
          <p:cNvPr id="9" name="TextBox 8"/>
          <p:cNvSpPr txBox="1"/>
          <p:nvPr/>
        </p:nvSpPr>
        <p:spPr>
          <a:xfrm>
            <a:off x="6033128" y="336441"/>
            <a:ext cx="753732" cy="646331"/>
          </a:xfrm>
          <a:prstGeom prst="rect">
            <a:avLst/>
          </a:prstGeom>
          <a:noFill/>
        </p:spPr>
        <p:txBody>
          <a:bodyPr wrap="none" rtlCol="0">
            <a:spAutoFit/>
          </a:bodyPr>
          <a:lstStyle/>
          <a:p>
            <a:pPr algn="r"/>
            <a:r>
              <a:rPr lang="en-MY" sz="1800" dirty="0"/>
              <a:t>Single</a:t>
            </a:r>
            <a:br>
              <a:rPr lang="en-MY" sz="1800" dirty="0"/>
            </a:br>
            <a:r>
              <a:rPr lang="en-MY" sz="1800" dirty="0"/>
              <a:t>series</a:t>
            </a:r>
          </a:p>
        </p:txBody>
      </p:sp>
      <p:sp>
        <p:nvSpPr>
          <p:cNvPr id="10" name="TextBox 9"/>
          <p:cNvSpPr txBox="1"/>
          <p:nvPr/>
        </p:nvSpPr>
        <p:spPr>
          <a:xfrm>
            <a:off x="6050313" y="2484487"/>
            <a:ext cx="736100" cy="646331"/>
          </a:xfrm>
          <a:prstGeom prst="rect">
            <a:avLst/>
          </a:prstGeom>
          <a:noFill/>
        </p:spPr>
        <p:txBody>
          <a:bodyPr wrap="none" rtlCol="0">
            <a:spAutoFit/>
          </a:bodyPr>
          <a:lstStyle/>
          <a:p>
            <a:pPr algn="r"/>
            <a:r>
              <a:rPr lang="en-MY" sz="1800" dirty="0"/>
              <a:t>Two</a:t>
            </a:r>
            <a:br>
              <a:rPr lang="en-MY" sz="1800" dirty="0"/>
            </a:br>
            <a:r>
              <a:rPr lang="en-MY" sz="1800" dirty="0"/>
              <a:t>series</a:t>
            </a:r>
          </a:p>
        </p:txBody>
      </p:sp>
      <p:sp>
        <p:nvSpPr>
          <p:cNvPr id="11" name="TextBox 10"/>
          <p:cNvSpPr txBox="1"/>
          <p:nvPr/>
        </p:nvSpPr>
        <p:spPr>
          <a:xfrm>
            <a:off x="5734684" y="4932759"/>
            <a:ext cx="997389" cy="646331"/>
          </a:xfrm>
          <a:prstGeom prst="rect">
            <a:avLst/>
          </a:prstGeom>
          <a:noFill/>
        </p:spPr>
        <p:txBody>
          <a:bodyPr wrap="none" rtlCol="0">
            <a:spAutoFit/>
          </a:bodyPr>
          <a:lstStyle/>
          <a:p>
            <a:pPr algn="r"/>
            <a:r>
              <a:rPr lang="en-MY" sz="1800" dirty="0"/>
              <a:t>Multiple</a:t>
            </a:r>
            <a:br>
              <a:rPr lang="en-MY" sz="1800" dirty="0"/>
            </a:br>
            <a:r>
              <a:rPr lang="en-MY" sz="1800" dirty="0"/>
              <a:t>series</a:t>
            </a:r>
          </a:p>
        </p:txBody>
      </p:sp>
      <p:graphicFrame>
        <p:nvGraphicFramePr>
          <p:cNvPr id="12" name="Chart 11">
            <a:extLst>
              <a:ext uri="{FF2B5EF4-FFF2-40B4-BE49-F238E27FC236}">
                <a16:creationId xmlns:a16="http://schemas.microsoft.com/office/drawing/2014/main" id="{75E7877E-6B81-4192-A703-A341B2F92937}"/>
              </a:ext>
            </a:extLst>
          </p:cNvPr>
          <p:cNvGraphicFramePr>
            <a:graphicFrameLocks/>
          </p:cNvGraphicFramePr>
          <p:nvPr/>
        </p:nvGraphicFramePr>
        <p:xfrm>
          <a:off x="6817954" y="224924"/>
          <a:ext cx="3763445" cy="21718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1B8753E9-79E1-43DB-AD6A-1F4260B14868}"/>
              </a:ext>
            </a:extLst>
          </p:cNvPr>
          <p:cNvGraphicFramePr>
            <a:graphicFrameLocks/>
          </p:cNvGraphicFramePr>
          <p:nvPr/>
        </p:nvGraphicFramePr>
        <p:xfrm>
          <a:off x="6817507" y="2434080"/>
          <a:ext cx="3804806" cy="25706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D78FB103-0EDD-4E27-98C3-FEC994E124B5}"/>
              </a:ext>
            </a:extLst>
          </p:cNvPr>
          <p:cNvGraphicFramePr>
            <a:graphicFrameLocks/>
          </p:cNvGraphicFramePr>
          <p:nvPr/>
        </p:nvGraphicFramePr>
        <p:xfrm>
          <a:off x="6817507" y="4855271"/>
          <a:ext cx="3890240" cy="2525760"/>
        </p:xfrm>
        <a:graphic>
          <a:graphicData uri="http://schemas.openxmlformats.org/drawingml/2006/chart">
            <c:chart xmlns:c="http://schemas.openxmlformats.org/drawingml/2006/chart" xmlns:r="http://schemas.openxmlformats.org/officeDocument/2006/relationships" r:id="rId4"/>
          </a:graphicData>
        </a:graphic>
      </p:graphicFrame>
      <p:sp>
        <p:nvSpPr>
          <p:cNvPr id="15" name="Content Placeholder 2"/>
          <p:cNvSpPr txBox="1">
            <a:spLocks/>
          </p:cNvSpPr>
          <p:nvPr/>
        </p:nvSpPr>
        <p:spPr>
          <a:xfrm>
            <a:off x="534670" y="1310827"/>
            <a:ext cx="4956046" cy="5134100"/>
          </a:xfrm>
          <a:prstGeom prst="rect">
            <a:avLst/>
          </a:prstGeom>
        </p:spPr>
        <p:txBody>
          <a:bodyPr vert="horz" lIns="104306" tIns="52153" rIns="104306" bIns="52153" rtlCol="0">
            <a:normAutofit/>
          </a:bodyPr>
          <a:lstStyle>
            <a:lvl1pPr marL="391146" indent="-391146" algn="l" defTabSz="104305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847483" indent="-325955" algn="l" defTabSz="104305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2pPr>
            <a:lvl3pPr marL="130382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3pPr>
            <a:lvl4pPr marL="182534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r>
              <a:rPr lang="en-MY" sz="2000" dirty="0"/>
              <a:t>Best choice for categorical data because it is extremely easy to read</a:t>
            </a:r>
          </a:p>
          <a:p>
            <a:r>
              <a:rPr lang="en-MY" sz="2000" dirty="0"/>
              <a:t>This is very useful if the category names are long, as the text is written from left to right, as most audiences read, making the graph legible for your audience</a:t>
            </a:r>
          </a:p>
          <a:p>
            <a:r>
              <a:rPr lang="en-MY" sz="2000" dirty="0"/>
              <a:t>In addition, this chart helps to process the displayed content easily because we read the category names before the actual data</a:t>
            </a:r>
          </a:p>
          <a:p>
            <a:r>
              <a:rPr lang="en-MY" sz="2000" dirty="0"/>
              <a:t>In contrast, vertical bar charts forces our eyes to move several times between data and category names</a:t>
            </a:r>
            <a:endParaRPr lang="en-MY" sz="1200" dirty="0"/>
          </a:p>
        </p:txBody>
      </p:sp>
    </p:spTree>
    <p:extLst>
      <p:ext uri="{BB962C8B-B14F-4D97-AF65-F5344CB8AC3E}">
        <p14:creationId xmlns:p14="http://schemas.microsoft.com/office/powerpoint/2010/main" val="1484969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491C3-884D-44A8-8E34-95C425C8F2C4}" type="slidenum">
              <a:rPr lang="en-MY" smtClean="0"/>
              <a:t>38</a:t>
            </a:fld>
            <a:endParaRPr lang="en-MY"/>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48" y="396255"/>
            <a:ext cx="9974418" cy="5853680"/>
          </a:xfrm>
          <a:prstGeom prst="rect">
            <a:avLst/>
          </a:prstGeom>
        </p:spPr>
      </p:pic>
    </p:spTree>
    <p:extLst>
      <p:ext uri="{BB962C8B-B14F-4D97-AF65-F5344CB8AC3E}">
        <p14:creationId xmlns:p14="http://schemas.microsoft.com/office/powerpoint/2010/main" val="226485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Trends</a:t>
            </a:r>
          </a:p>
        </p:txBody>
      </p:sp>
      <p:sp>
        <p:nvSpPr>
          <p:cNvPr id="5" name="Slide Number Placeholder 4"/>
          <p:cNvSpPr>
            <a:spLocks noGrp="1"/>
          </p:cNvSpPr>
          <p:nvPr>
            <p:ph type="sldNum" sz="quarter" idx="12"/>
          </p:nvPr>
        </p:nvSpPr>
        <p:spPr/>
        <p:txBody>
          <a:bodyPr/>
          <a:lstStyle/>
          <a:p>
            <a:fld id="{D94491C3-884D-44A8-8E34-95C425C8F2C4}" type="slidenum">
              <a:rPr lang="en-MY" smtClean="0"/>
              <a:t>39</a:t>
            </a:fld>
            <a:endParaRPr lang="en-MY"/>
          </a:p>
        </p:txBody>
      </p:sp>
    </p:spTree>
    <p:extLst>
      <p:ext uri="{BB962C8B-B14F-4D97-AF65-F5344CB8AC3E}">
        <p14:creationId xmlns:p14="http://schemas.microsoft.com/office/powerpoint/2010/main" val="185139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Two types of Visualization</a:t>
            </a:r>
          </a:p>
        </p:txBody>
      </p:sp>
      <p:sp>
        <p:nvSpPr>
          <p:cNvPr id="3" name="Content Placeholder 2"/>
          <p:cNvSpPr>
            <a:spLocks noGrp="1"/>
          </p:cNvSpPr>
          <p:nvPr>
            <p:ph idx="1"/>
          </p:nvPr>
        </p:nvSpPr>
        <p:spPr>
          <a:xfrm>
            <a:off x="534670" y="1286446"/>
            <a:ext cx="9624060" cy="51341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MY" sz="2800" b="1" dirty="0"/>
              <a:t>Communicate (Explanatory)</a:t>
            </a:r>
          </a:p>
          <a:p>
            <a:pPr defTabSz="914400">
              <a:spcBef>
                <a:spcPts val="0"/>
              </a:spcBef>
            </a:pPr>
            <a:r>
              <a:rPr lang="en-MY" sz="2800" dirty="0"/>
              <a:t>Present data and ideas</a:t>
            </a:r>
          </a:p>
          <a:p>
            <a:pPr defTabSz="914400">
              <a:spcBef>
                <a:spcPts val="0"/>
              </a:spcBef>
            </a:pPr>
            <a:r>
              <a:rPr lang="en-MY" sz="2800" dirty="0"/>
              <a:t>Explain and inform</a:t>
            </a:r>
          </a:p>
          <a:p>
            <a:pPr defTabSz="914400">
              <a:spcBef>
                <a:spcPts val="0"/>
              </a:spcBef>
            </a:pPr>
            <a:r>
              <a:rPr lang="en-MY" sz="2800" dirty="0"/>
              <a:t>Provide evidence and support</a:t>
            </a:r>
          </a:p>
          <a:p>
            <a:pPr defTabSz="914400">
              <a:spcBef>
                <a:spcPts val="0"/>
              </a:spcBef>
            </a:pPr>
            <a:r>
              <a:rPr lang="en-MY" sz="2800" dirty="0"/>
              <a:t>Influence and Persuade</a:t>
            </a:r>
            <a:br>
              <a:rPr lang="en-MY" sz="2800" dirty="0"/>
            </a:br>
            <a:endParaRPr lang="en-MY" sz="2800" dirty="0"/>
          </a:p>
          <a:p>
            <a:pPr marL="0" indent="0" defTabSz="914400">
              <a:spcBef>
                <a:spcPts val="0"/>
              </a:spcBef>
              <a:buNone/>
            </a:pPr>
            <a:r>
              <a:rPr lang="en-MY" sz="2800" b="1" dirty="0" err="1"/>
              <a:t>Analyze</a:t>
            </a:r>
            <a:r>
              <a:rPr lang="en-MY" sz="2800" b="1" dirty="0"/>
              <a:t> (Exploratory)</a:t>
            </a:r>
          </a:p>
          <a:p>
            <a:pPr defTabSz="914400">
              <a:spcBef>
                <a:spcPts val="0"/>
              </a:spcBef>
            </a:pPr>
            <a:r>
              <a:rPr lang="en-MY" sz="2800" dirty="0"/>
              <a:t>Explore the data</a:t>
            </a:r>
          </a:p>
          <a:p>
            <a:pPr defTabSz="914400">
              <a:spcBef>
                <a:spcPts val="0"/>
              </a:spcBef>
            </a:pPr>
            <a:r>
              <a:rPr lang="en-MY" sz="2800" dirty="0"/>
              <a:t>Assess a situation</a:t>
            </a:r>
          </a:p>
          <a:p>
            <a:pPr defTabSz="914400">
              <a:spcBef>
                <a:spcPts val="0"/>
              </a:spcBef>
            </a:pPr>
            <a:r>
              <a:rPr lang="en-MY" sz="2800" dirty="0"/>
              <a:t>Determine how to proceed</a:t>
            </a:r>
          </a:p>
          <a:p>
            <a:pPr defTabSz="914400">
              <a:spcBef>
                <a:spcPts val="0"/>
              </a:spcBef>
            </a:pPr>
            <a:r>
              <a:rPr lang="en-MY" sz="2800" dirty="0"/>
              <a:t>Decide what to do</a:t>
            </a:r>
          </a:p>
        </p:txBody>
      </p:sp>
      <p:sp>
        <p:nvSpPr>
          <p:cNvPr id="4" name="Slide Number Placeholder 3"/>
          <p:cNvSpPr>
            <a:spLocks noGrp="1"/>
          </p:cNvSpPr>
          <p:nvPr>
            <p:ph type="sldNum" sz="quarter" idx="12"/>
          </p:nvPr>
        </p:nvSpPr>
        <p:spPr/>
        <p:txBody>
          <a:bodyPr/>
          <a:lstStyle/>
          <a:p>
            <a:fld id="{D94491C3-884D-44A8-8E34-95C425C8F2C4}" type="slidenum">
              <a:rPr lang="en-MY" smtClean="0"/>
              <a:t>4</a:t>
            </a:fld>
            <a:endParaRPr lang="en-MY"/>
          </a:p>
        </p:txBody>
      </p:sp>
      <p:sp>
        <p:nvSpPr>
          <p:cNvPr id="5" name="Rectangle 4"/>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520180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D94491C3-884D-44A8-8E34-95C425C8F2C4}" type="slidenum">
              <a:rPr lang="en-MY" smtClean="0"/>
              <a:t>40</a:t>
            </a:fld>
            <a:endParaRPr lang="en-MY"/>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00" y="396255"/>
            <a:ext cx="10058400" cy="6236929"/>
          </a:xfrm>
          <a:prstGeom prst="rect">
            <a:avLst/>
          </a:prstGeom>
        </p:spPr>
      </p:pic>
    </p:spTree>
    <p:extLst>
      <p:ext uri="{BB962C8B-B14F-4D97-AF65-F5344CB8AC3E}">
        <p14:creationId xmlns:p14="http://schemas.microsoft.com/office/powerpoint/2010/main" val="158656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364516" y="252239"/>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Lines </a:t>
            </a:r>
          </a:p>
        </p:txBody>
      </p:sp>
      <p:sp>
        <p:nvSpPr>
          <p:cNvPr id="280" name="Shape 280"/>
          <p:cNvSpPr txBox="1">
            <a:spLocks noGrp="1"/>
          </p:cNvSpPr>
          <p:nvPr>
            <p:ph type="body" idx="1"/>
          </p:nvPr>
        </p:nvSpPr>
        <p:spPr>
          <a:xfrm>
            <a:off x="364516" y="2120868"/>
            <a:ext cx="9964368" cy="3995290"/>
          </a:xfrm>
          <a:prstGeom prst="rect">
            <a:avLst/>
          </a:prstGeom>
        </p:spPr>
        <p:txBody>
          <a:bodyPr vert="horz" lIns="106916" tIns="106916" rIns="106916" bIns="106916" rtlCol="0" anchor="t" anchorCtr="0">
            <a:noAutofit/>
          </a:bodyPr>
          <a:lstStyle/>
          <a:p>
            <a:pPr marL="534650" indent="-267325"/>
            <a:r>
              <a:rPr lang="en" sz="3200" dirty="0"/>
              <a:t>Commonly used to plot continuous data</a:t>
            </a:r>
          </a:p>
          <a:p>
            <a:pPr marL="534650" indent="-267325"/>
            <a:r>
              <a:rPr lang="en" sz="3200" dirty="0"/>
              <a:t>Points are physically connected via the line</a:t>
            </a:r>
          </a:p>
          <a:p>
            <a:pPr marL="534650" indent="-267325"/>
            <a:r>
              <a:rPr lang="en" sz="3200" dirty="0"/>
              <a:t>Implies a connection between the points</a:t>
            </a:r>
          </a:p>
          <a:p>
            <a:pPr algn="ctr">
              <a:buNone/>
            </a:pPr>
            <a:endParaRPr sz="3200" dirty="0"/>
          </a:p>
        </p:txBody>
      </p:sp>
    </p:spTree>
    <p:extLst>
      <p:ext uri="{BB962C8B-B14F-4D97-AF65-F5344CB8AC3E}">
        <p14:creationId xmlns:p14="http://schemas.microsoft.com/office/powerpoint/2010/main" val="142041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Graphs</a:t>
            </a:r>
            <a:endParaRPr lang="en-US" dirty="0">
              <a:effectLst/>
            </a:endParaRPr>
          </a:p>
        </p:txBody>
      </p:sp>
      <p:sp>
        <p:nvSpPr>
          <p:cNvPr id="3" name="Content Placeholder 2"/>
          <p:cNvSpPr>
            <a:spLocks noGrp="1"/>
          </p:cNvSpPr>
          <p:nvPr>
            <p:ph idx="1"/>
          </p:nvPr>
        </p:nvSpPr>
        <p:spPr/>
        <p:txBody>
          <a:bodyPr/>
          <a:lstStyle/>
          <a:p>
            <a:pPr marL="534650" indent="-267325"/>
            <a:r>
              <a:rPr lang="en" dirty="0"/>
              <a:t>The line graph can show a single series of data, two series of data, or even multiple series</a:t>
            </a:r>
          </a:p>
          <a:p>
            <a:pPr marL="534650" indent="-267325"/>
            <a:r>
              <a:rPr lang="en" dirty="0"/>
              <a:t>The line graph can also represent a summary statistic, like an average</a:t>
            </a:r>
          </a:p>
        </p:txBody>
      </p:sp>
      <p:sp>
        <p:nvSpPr>
          <p:cNvPr id="4" name="Slide Number Placeholder 3"/>
          <p:cNvSpPr>
            <a:spLocks noGrp="1"/>
          </p:cNvSpPr>
          <p:nvPr>
            <p:ph type="sldNum" sz="quarter" idx="12"/>
          </p:nvPr>
        </p:nvSpPr>
        <p:spPr/>
        <p:txBody>
          <a:bodyPr/>
          <a:lstStyle/>
          <a:p>
            <a:fld id="{D94491C3-884D-44A8-8E34-95C425C8F2C4}" type="slidenum">
              <a:rPr lang="en-MY" smtClean="0"/>
              <a:t>42</a:t>
            </a:fld>
            <a:endParaRPr lang="en-MY"/>
          </a:p>
        </p:txBody>
      </p:sp>
      <p:pic>
        <p:nvPicPr>
          <p:cNvPr id="7" name="Shape 287"/>
          <p:cNvPicPr preferRelativeResize="0"/>
          <p:nvPr/>
        </p:nvPicPr>
        <p:blipFill>
          <a:blip r:embed="rId3">
            <a:alphaModFix/>
          </a:blip>
          <a:stretch>
            <a:fillRect/>
          </a:stretch>
        </p:blipFill>
        <p:spPr>
          <a:xfrm>
            <a:off x="1602284" y="3708623"/>
            <a:ext cx="7344816" cy="2452583"/>
          </a:xfrm>
          <a:prstGeom prst="rect">
            <a:avLst/>
          </a:prstGeom>
          <a:noFill/>
          <a:ln>
            <a:noFill/>
          </a:ln>
        </p:spPr>
      </p:pic>
    </p:spTree>
    <p:extLst>
      <p:ext uri="{BB962C8B-B14F-4D97-AF65-F5344CB8AC3E}">
        <p14:creationId xmlns:p14="http://schemas.microsoft.com/office/powerpoint/2010/main" val="746562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Proportions</a:t>
            </a:r>
          </a:p>
        </p:txBody>
      </p:sp>
      <p:sp>
        <p:nvSpPr>
          <p:cNvPr id="5" name="Slide Number Placeholder 4"/>
          <p:cNvSpPr>
            <a:spLocks noGrp="1"/>
          </p:cNvSpPr>
          <p:nvPr>
            <p:ph type="sldNum" sz="quarter" idx="12"/>
          </p:nvPr>
        </p:nvSpPr>
        <p:spPr/>
        <p:txBody>
          <a:bodyPr/>
          <a:lstStyle/>
          <a:p>
            <a:fld id="{D94491C3-884D-44A8-8E34-95C425C8F2C4}" type="slidenum">
              <a:rPr lang="en-MY" smtClean="0"/>
              <a:t>43</a:t>
            </a:fld>
            <a:endParaRPr lang="en-MY"/>
          </a:p>
        </p:txBody>
      </p:sp>
    </p:spTree>
    <p:extLst>
      <p:ext uri="{BB962C8B-B14F-4D97-AF65-F5344CB8AC3E}">
        <p14:creationId xmlns:p14="http://schemas.microsoft.com/office/powerpoint/2010/main" val="1304633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Pie Chart</a:t>
            </a:r>
          </a:p>
        </p:txBody>
      </p:sp>
      <p:sp>
        <p:nvSpPr>
          <p:cNvPr id="4" name="Slide Number Placeholder 3"/>
          <p:cNvSpPr>
            <a:spLocks noGrp="1"/>
          </p:cNvSpPr>
          <p:nvPr>
            <p:ph type="sldNum" sz="quarter" idx="12"/>
          </p:nvPr>
        </p:nvSpPr>
        <p:spPr/>
        <p:txBody>
          <a:bodyPr/>
          <a:lstStyle/>
          <a:p>
            <a:fld id="{D94491C3-884D-44A8-8E34-95C425C8F2C4}" type="slidenum">
              <a:rPr lang="en-MY" smtClean="0"/>
              <a:t>44</a:t>
            </a:fld>
            <a:endParaRPr lang="en-MY"/>
          </a:p>
        </p:txBody>
      </p:sp>
      <p:pic>
        <p:nvPicPr>
          <p:cNvPr id="3" name="Picture 2"/>
          <p:cNvPicPr>
            <a:picLocks noChangeAspect="1"/>
          </p:cNvPicPr>
          <p:nvPr/>
        </p:nvPicPr>
        <p:blipFill>
          <a:blip r:embed="rId2"/>
          <a:stretch>
            <a:fillRect/>
          </a:stretch>
        </p:blipFill>
        <p:spPr>
          <a:xfrm>
            <a:off x="2171700" y="1685131"/>
            <a:ext cx="6350000" cy="4191000"/>
          </a:xfrm>
          <a:prstGeom prst="rect">
            <a:avLst/>
          </a:prstGeom>
        </p:spPr>
      </p:pic>
    </p:spTree>
    <p:extLst>
      <p:ext uri="{BB962C8B-B14F-4D97-AF65-F5344CB8AC3E}">
        <p14:creationId xmlns:p14="http://schemas.microsoft.com/office/powerpoint/2010/main" val="5704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Eager pies</a:t>
            </a:r>
          </a:p>
        </p:txBody>
      </p:sp>
      <p:sp>
        <p:nvSpPr>
          <p:cNvPr id="4" name="Slide Number Placeholder 3"/>
          <p:cNvSpPr>
            <a:spLocks noGrp="1"/>
          </p:cNvSpPr>
          <p:nvPr>
            <p:ph type="sldNum" sz="quarter" idx="12"/>
          </p:nvPr>
        </p:nvSpPr>
        <p:spPr/>
        <p:txBody>
          <a:bodyPr/>
          <a:lstStyle/>
          <a:p>
            <a:fld id="{D94491C3-884D-44A8-8E34-95C425C8F2C4}" type="slidenum">
              <a:rPr lang="en-MY" smtClean="0"/>
              <a:t>45</a:t>
            </a:fld>
            <a:endParaRPr lang="en-MY"/>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96" y="900311"/>
            <a:ext cx="8497266" cy="5159663"/>
          </a:xfrm>
          <a:prstGeom prst="rect">
            <a:avLst/>
          </a:prstGeom>
        </p:spPr>
      </p:pic>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 </a:t>
            </a:r>
            <a:r>
              <a:rPr lang="en-MY" sz="1800" dirty="0" err="1">
                <a:solidFill>
                  <a:schemeClr val="bg1">
                    <a:lumMod val="65000"/>
                  </a:schemeClr>
                </a:solidFill>
              </a:rPr>
              <a:t>eagerpies.com</a:t>
            </a:r>
            <a:endParaRPr lang="en-MY" sz="1800" dirty="0">
              <a:solidFill>
                <a:schemeClr val="bg1">
                  <a:lumMod val="65000"/>
                </a:schemeClr>
              </a:solidFill>
            </a:endParaRPr>
          </a:p>
        </p:txBody>
      </p:sp>
    </p:spTree>
    <p:extLst>
      <p:ext uri="{BB962C8B-B14F-4D97-AF65-F5344CB8AC3E}">
        <p14:creationId xmlns:p14="http://schemas.microsoft.com/office/powerpoint/2010/main" val="449117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Stacked vertical bar chart</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46</a:t>
            </a:fld>
            <a:endParaRPr lang="en-MY"/>
          </a:p>
        </p:txBody>
      </p:sp>
      <p:graphicFrame>
        <p:nvGraphicFramePr>
          <p:cNvPr id="6" name="Chart 5">
            <a:extLst>
              <a:ext uri="{FF2B5EF4-FFF2-40B4-BE49-F238E27FC236}">
                <a16:creationId xmlns:a16="http://schemas.microsoft.com/office/drawing/2014/main" id="{6B887C6A-D223-49C1-BF31-08433161664B}"/>
              </a:ext>
            </a:extLst>
          </p:cNvPr>
          <p:cNvGraphicFramePr>
            <a:graphicFrameLocks/>
          </p:cNvGraphicFramePr>
          <p:nvPr/>
        </p:nvGraphicFramePr>
        <p:xfrm>
          <a:off x="5735091" y="113467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E875A70A-C6B1-4E33-9A14-5FC1C24849E9}"/>
              </a:ext>
            </a:extLst>
          </p:cNvPr>
          <p:cNvGraphicFramePr>
            <a:graphicFrameLocks/>
          </p:cNvGraphicFramePr>
          <p:nvPr/>
        </p:nvGraphicFramePr>
        <p:xfrm>
          <a:off x="5743252" y="424962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534670" y="1310827"/>
            <a:ext cx="4956046" cy="5134100"/>
          </a:xfrm>
          <a:prstGeom prst="rect">
            <a:avLst/>
          </a:prstGeom>
        </p:spPr>
        <p:txBody>
          <a:bodyPr vert="horz" lIns="104306" tIns="52153" rIns="104306" bIns="52153" rtlCol="0">
            <a:normAutofit/>
          </a:bodyPr>
          <a:lstStyle>
            <a:lvl1pPr marL="391146" indent="-391146" algn="l" defTabSz="104305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847483" indent="-325955" algn="l" defTabSz="104305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2pPr>
            <a:lvl3pPr marL="130382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3pPr>
            <a:lvl4pPr marL="182534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r>
              <a:rPr lang="en-MY" sz="2000" dirty="0"/>
              <a:t>Use cases for stacked vertical bar charts are more limited</a:t>
            </a:r>
          </a:p>
          <a:p>
            <a:r>
              <a:rPr lang="en-MY" sz="2000" dirty="0"/>
              <a:t>They are</a:t>
            </a:r>
            <a:r>
              <a:rPr lang="el-GR" sz="2000" dirty="0"/>
              <a:t> </a:t>
            </a:r>
            <a:r>
              <a:rPr lang="en-MY" sz="2000" dirty="0"/>
              <a:t>meant to help to compare totals across categories and also see</a:t>
            </a:r>
            <a:r>
              <a:rPr lang="el-GR" sz="2000" dirty="0"/>
              <a:t> </a:t>
            </a:r>
            <a:r>
              <a:rPr lang="en-MY" sz="2000" dirty="0"/>
              <a:t>the subcomponent pieces within a given category</a:t>
            </a:r>
          </a:p>
          <a:p>
            <a:r>
              <a:rPr lang="en-MY" sz="2000" dirty="0"/>
              <a:t>This can quickly</a:t>
            </a:r>
            <a:r>
              <a:rPr lang="el-GR" sz="2000" dirty="0"/>
              <a:t> </a:t>
            </a:r>
            <a:r>
              <a:rPr lang="en-MY" sz="2000" dirty="0"/>
              <a:t>become visually overwhelming</a:t>
            </a:r>
          </a:p>
          <a:p>
            <a:r>
              <a:rPr lang="en-MY" sz="2000" dirty="0"/>
              <a:t>It is hard to compare the subcomponents across the various categories once we get beyond the bottom series</a:t>
            </a:r>
            <a:r>
              <a:rPr lang="el-GR" sz="2000" dirty="0"/>
              <a:t> </a:t>
            </a:r>
            <a:r>
              <a:rPr lang="en-MY" sz="2000" dirty="0"/>
              <a:t>because we no longer have a consistent</a:t>
            </a:r>
            <a:r>
              <a:rPr lang="el-GR" sz="2000" dirty="0"/>
              <a:t> </a:t>
            </a:r>
            <a:r>
              <a:rPr lang="en-MY" sz="2000" dirty="0"/>
              <a:t>baseline to use to compare.</a:t>
            </a:r>
          </a:p>
        </p:txBody>
      </p:sp>
      <p:sp>
        <p:nvSpPr>
          <p:cNvPr id="9" name="TextBox 8"/>
          <p:cNvSpPr txBox="1"/>
          <p:nvPr/>
        </p:nvSpPr>
        <p:spPr>
          <a:xfrm>
            <a:off x="7485143" y="785200"/>
            <a:ext cx="2913972" cy="369332"/>
          </a:xfrm>
          <a:prstGeom prst="rect">
            <a:avLst/>
          </a:prstGeom>
          <a:noFill/>
        </p:spPr>
        <p:txBody>
          <a:bodyPr wrap="square" rtlCol="0">
            <a:spAutoFit/>
          </a:bodyPr>
          <a:lstStyle/>
          <a:p>
            <a:pPr algn="r"/>
            <a:r>
              <a:rPr lang="en-MY" sz="1800" dirty="0"/>
              <a:t>Comparing these is easy</a:t>
            </a:r>
          </a:p>
        </p:txBody>
      </p:sp>
      <p:sp>
        <p:nvSpPr>
          <p:cNvPr id="10" name="TextBox 9"/>
          <p:cNvSpPr txBox="1"/>
          <p:nvPr/>
        </p:nvSpPr>
        <p:spPr>
          <a:xfrm>
            <a:off x="7474262" y="3985797"/>
            <a:ext cx="2913972" cy="369332"/>
          </a:xfrm>
          <a:prstGeom prst="rect">
            <a:avLst/>
          </a:prstGeom>
          <a:noFill/>
        </p:spPr>
        <p:txBody>
          <a:bodyPr wrap="square" rtlCol="0">
            <a:spAutoFit/>
          </a:bodyPr>
          <a:lstStyle/>
          <a:p>
            <a:pPr algn="r"/>
            <a:r>
              <a:rPr lang="en-MY" sz="1800" dirty="0"/>
              <a:t>Comparing these is hard</a:t>
            </a:r>
          </a:p>
        </p:txBody>
      </p:sp>
    </p:spTree>
    <p:extLst>
      <p:ext uri="{BB962C8B-B14F-4D97-AF65-F5344CB8AC3E}">
        <p14:creationId xmlns:p14="http://schemas.microsoft.com/office/powerpoint/2010/main" val="573217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Stacked horizontal bar chart</a:t>
            </a:r>
          </a:p>
        </p:txBody>
      </p:sp>
      <p:sp>
        <p:nvSpPr>
          <p:cNvPr id="4" name="Slide Number Placeholder 3"/>
          <p:cNvSpPr>
            <a:spLocks noGrp="1"/>
          </p:cNvSpPr>
          <p:nvPr>
            <p:ph type="sldNum" sz="quarter" idx="12"/>
          </p:nvPr>
        </p:nvSpPr>
        <p:spPr/>
        <p:txBody>
          <a:bodyPr/>
          <a:lstStyle/>
          <a:p>
            <a:fld id="{D94491C3-884D-44A8-8E34-95C425C8F2C4}" type="slidenum">
              <a:rPr lang="en-MY" smtClean="0"/>
              <a:t>47</a:t>
            </a:fld>
            <a:endParaRPr lang="en-MY"/>
          </a:p>
        </p:txBody>
      </p:sp>
      <p:sp>
        <p:nvSpPr>
          <p:cNvPr id="6" name="Content Placeholder 2"/>
          <p:cNvSpPr txBox="1">
            <a:spLocks/>
          </p:cNvSpPr>
          <p:nvPr/>
        </p:nvSpPr>
        <p:spPr>
          <a:xfrm>
            <a:off x="468915" y="4356695"/>
            <a:ext cx="9624060" cy="1800200"/>
          </a:xfrm>
          <a:prstGeom prst="rect">
            <a:avLst/>
          </a:prstGeom>
        </p:spPr>
        <p:txBody>
          <a:bodyPr vert="horz" lIns="104306" tIns="52153" rIns="104306" bIns="52153" rtlCol="0">
            <a:noAutofit/>
          </a:bodyPr>
          <a:lstStyle>
            <a:lvl1pPr marL="391146" indent="-391146" algn="l" defTabSz="104305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847483" indent="-325955" algn="l" defTabSz="104305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2pPr>
            <a:lvl3pPr marL="130382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3pPr>
            <a:lvl4pPr marL="182534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r>
              <a:rPr lang="en-MY" sz="1800" dirty="0"/>
              <a:t>This can be used to show the totals across different categories but also give a sense of the subcomponent pieces, and can be structured to show either absolute values or sum to 100%</a:t>
            </a:r>
          </a:p>
          <a:p>
            <a:r>
              <a:rPr lang="en-MY" sz="1800" dirty="0"/>
              <a:t>Very useful for visualising portions of a whole on a scale from negative to positive, because we get a consistent baseline on both the far left and the far right, allowing for easy comparison of the left‐most pieces as well as the right‐most pieces</a:t>
            </a:r>
          </a:p>
          <a:p>
            <a:r>
              <a:rPr lang="en-MY" sz="1800" dirty="0"/>
              <a:t>Example: Visualisation of survey data collected along a Likert scale (a scale commonly used in surveys that ranges from Strongly Disagree to Strongly Agree)</a:t>
            </a:r>
          </a:p>
        </p:txBody>
      </p:sp>
      <p:graphicFrame>
        <p:nvGraphicFramePr>
          <p:cNvPr id="12" name="Chart 11">
            <a:extLst>
              <a:ext uri="{FF2B5EF4-FFF2-40B4-BE49-F238E27FC236}">
                <a16:creationId xmlns:a16="http://schemas.microsoft.com/office/drawing/2014/main" id="{5FE793AF-4B42-4A54-B449-21243B7C70B8}"/>
              </a:ext>
            </a:extLst>
          </p:cNvPr>
          <p:cNvGraphicFramePr>
            <a:graphicFrameLocks/>
          </p:cNvGraphicFramePr>
          <p:nvPr/>
        </p:nvGraphicFramePr>
        <p:xfrm>
          <a:off x="534670" y="1029591"/>
          <a:ext cx="9492550" cy="33411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673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Correlations</a:t>
            </a:r>
          </a:p>
        </p:txBody>
      </p:sp>
      <p:sp>
        <p:nvSpPr>
          <p:cNvPr id="5" name="Slide Number Placeholder 4"/>
          <p:cNvSpPr>
            <a:spLocks noGrp="1"/>
          </p:cNvSpPr>
          <p:nvPr>
            <p:ph type="sldNum" sz="quarter" idx="12"/>
          </p:nvPr>
        </p:nvSpPr>
        <p:spPr/>
        <p:txBody>
          <a:bodyPr/>
          <a:lstStyle/>
          <a:p>
            <a:fld id="{D94491C3-884D-44A8-8E34-95C425C8F2C4}" type="slidenum">
              <a:rPr lang="en-MY" smtClean="0"/>
              <a:t>48</a:t>
            </a:fld>
            <a:endParaRPr lang="en-MY"/>
          </a:p>
        </p:txBody>
      </p:sp>
    </p:spTree>
    <p:extLst>
      <p:ext uri="{BB962C8B-B14F-4D97-AF65-F5344CB8AC3E}">
        <p14:creationId xmlns:p14="http://schemas.microsoft.com/office/powerpoint/2010/main" val="118829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Points: Scatterplot</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49</a:t>
            </a:fld>
            <a:endParaRPr lang="en-MY"/>
          </a:p>
        </p:txBody>
      </p:sp>
      <p:sp>
        <p:nvSpPr>
          <p:cNvPr id="7" name="TextBox 6"/>
          <p:cNvSpPr txBox="1"/>
          <p:nvPr/>
        </p:nvSpPr>
        <p:spPr>
          <a:xfrm>
            <a:off x="738188" y="1233491"/>
            <a:ext cx="8856984" cy="707886"/>
          </a:xfrm>
          <a:prstGeom prst="rect">
            <a:avLst/>
          </a:prstGeom>
          <a:noFill/>
        </p:spPr>
        <p:txBody>
          <a:bodyPr wrap="square" rtlCol="0">
            <a:spAutoFit/>
          </a:bodyPr>
          <a:lstStyle/>
          <a:p>
            <a:pPr marL="342900" indent="-342900">
              <a:buFont typeface="Arial" panose="020B0604020202020204" pitchFamily="34" charset="0"/>
              <a:buChar char="•"/>
            </a:pPr>
            <a:r>
              <a:rPr lang="en-MY" sz="2000" dirty="0"/>
              <a:t>Useful for showing relationships between two things</a:t>
            </a:r>
          </a:p>
          <a:p>
            <a:pPr marL="342900" indent="-342900">
              <a:buFont typeface="Arial" panose="020B0604020202020204" pitchFamily="34" charset="0"/>
              <a:buChar char="•"/>
            </a:pPr>
            <a:r>
              <a:rPr lang="en-MY" sz="2000" dirty="0"/>
              <a:t>Pre-attentive attributes can be used to draw attention to points of interest</a:t>
            </a:r>
          </a:p>
        </p:txBody>
      </p:sp>
      <p:pic>
        <p:nvPicPr>
          <p:cNvPr id="10" name="Picture 9"/>
          <p:cNvPicPr>
            <a:picLocks noChangeAspect="1"/>
          </p:cNvPicPr>
          <p:nvPr/>
        </p:nvPicPr>
        <p:blipFill>
          <a:blip r:embed="rId2"/>
          <a:stretch>
            <a:fillRect/>
          </a:stretch>
        </p:blipFill>
        <p:spPr>
          <a:xfrm>
            <a:off x="2259288" y="2489278"/>
            <a:ext cx="5814783" cy="3437937"/>
          </a:xfrm>
          <a:prstGeom prst="rect">
            <a:avLst/>
          </a:prstGeom>
        </p:spPr>
      </p:pic>
      <p:sp>
        <p:nvSpPr>
          <p:cNvPr id="11" name="TextBox 10"/>
          <p:cNvSpPr txBox="1"/>
          <p:nvPr/>
        </p:nvSpPr>
        <p:spPr>
          <a:xfrm>
            <a:off x="5176049" y="3708600"/>
            <a:ext cx="548933" cy="338554"/>
          </a:xfrm>
          <a:prstGeom prst="rect">
            <a:avLst/>
          </a:prstGeom>
          <a:noFill/>
        </p:spPr>
        <p:txBody>
          <a:bodyPr wrap="none" rtlCol="0">
            <a:spAutoFit/>
          </a:bodyPr>
          <a:lstStyle/>
          <a:p>
            <a:r>
              <a:rPr lang="en-MY" sz="1600" b="1" dirty="0"/>
              <a:t>AVG</a:t>
            </a:r>
          </a:p>
        </p:txBody>
      </p:sp>
      <p:cxnSp>
        <p:nvCxnSpPr>
          <p:cNvPr id="13" name="Straight Connector 12"/>
          <p:cNvCxnSpPr/>
          <p:nvPr/>
        </p:nvCxnSpPr>
        <p:spPr>
          <a:xfrm>
            <a:off x="3258468" y="4068663"/>
            <a:ext cx="43924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8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Communicate (Explain)</a:t>
            </a:r>
          </a:p>
        </p:txBody>
      </p:sp>
      <p:sp>
        <p:nvSpPr>
          <p:cNvPr id="4" name="Slide Number Placeholder 3"/>
          <p:cNvSpPr>
            <a:spLocks noGrp="1"/>
          </p:cNvSpPr>
          <p:nvPr>
            <p:ph type="sldNum" sz="quarter" idx="12"/>
          </p:nvPr>
        </p:nvSpPr>
        <p:spPr/>
        <p:txBody>
          <a:bodyPr/>
          <a:lstStyle/>
          <a:p>
            <a:fld id="{D94491C3-884D-44A8-8E34-95C425C8F2C4}" type="slidenum">
              <a:rPr lang="en-MY" smtClean="0"/>
              <a:t>5</a:t>
            </a:fld>
            <a:endParaRPr lang="en-MY"/>
          </a:p>
        </p:txBody>
      </p:sp>
      <p:sp>
        <p:nvSpPr>
          <p:cNvPr id="3" name="Rectangle 2"/>
          <p:cNvSpPr/>
          <p:nvPr/>
        </p:nvSpPr>
        <p:spPr>
          <a:xfrm>
            <a:off x="3402484" y="6547780"/>
            <a:ext cx="6696744" cy="646331"/>
          </a:xfrm>
          <a:prstGeom prst="rect">
            <a:avLst/>
          </a:prstGeom>
        </p:spPr>
        <p:txBody>
          <a:bodyPr wrap="square">
            <a:spAutoFit/>
          </a:bodyPr>
          <a:lstStyle/>
          <a:p>
            <a:r>
              <a:rPr lang="en-MY" sz="1800" dirty="0">
                <a:solidFill>
                  <a:schemeClr val="bg1">
                    <a:lumMod val="65000"/>
                  </a:schemeClr>
                </a:solidFill>
              </a:rPr>
              <a:t>Source: Edward </a:t>
            </a:r>
            <a:r>
              <a:rPr lang="en-MY" sz="1800" dirty="0" err="1">
                <a:solidFill>
                  <a:schemeClr val="bg1">
                    <a:lumMod val="65000"/>
                  </a:schemeClr>
                </a:solidFill>
              </a:rPr>
              <a:t>Segel</a:t>
            </a:r>
            <a:r>
              <a:rPr lang="en-MY" sz="1800" dirty="0">
                <a:solidFill>
                  <a:schemeClr val="bg1">
                    <a:lumMod val="65000"/>
                  </a:schemeClr>
                </a:solidFill>
              </a:rPr>
              <a:t> and Jeffrey </a:t>
            </a:r>
            <a:r>
              <a:rPr lang="en-MY" sz="1800" dirty="0" err="1">
                <a:solidFill>
                  <a:schemeClr val="bg1">
                    <a:lumMod val="65000"/>
                  </a:schemeClr>
                </a:solidFill>
              </a:rPr>
              <a:t>Heer</a:t>
            </a:r>
            <a:r>
              <a:rPr lang="en-MY" sz="1800" dirty="0">
                <a:solidFill>
                  <a:schemeClr val="bg1">
                    <a:lumMod val="65000"/>
                  </a:schemeClr>
                </a:solidFill>
              </a:rPr>
              <a:t>, Narrative Visualization: Telling Stories with Data</a:t>
            </a:r>
          </a:p>
        </p:txBody>
      </p:sp>
      <p:pic>
        <p:nvPicPr>
          <p:cNvPr id="5" name="Picture 4"/>
          <p:cNvPicPr>
            <a:picLocks noChangeAspect="1"/>
          </p:cNvPicPr>
          <p:nvPr/>
        </p:nvPicPr>
        <p:blipFill>
          <a:blip r:embed="rId3"/>
          <a:stretch>
            <a:fillRect/>
          </a:stretch>
        </p:blipFill>
        <p:spPr>
          <a:xfrm>
            <a:off x="2394372" y="1477187"/>
            <a:ext cx="5953125" cy="4752975"/>
          </a:xfrm>
          <a:prstGeom prst="rect">
            <a:avLst/>
          </a:prstGeom>
        </p:spPr>
      </p:pic>
    </p:spTree>
    <p:extLst>
      <p:ext uri="{BB962C8B-B14F-4D97-AF65-F5344CB8AC3E}">
        <p14:creationId xmlns:p14="http://schemas.microsoft.com/office/powerpoint/2010/main" val="603783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Points: Scatterplot</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50</a:t>
            </a:fld>
            <a:endParaRPr lang="en-MY"/>
          </a:p>
        </p:txBody>
      </p:sp>
      <p:pic>
        <p:nvPicPr>
          <p:cNvPr id="5" name="Picture 4"/>
          <p:cNvPicPr>
            <a:picLocks noChangeAspect="1"/>
          </p:cNvPicPr>
          <p:nvPr/>
        </p:nvPicPr>
        <p:blipFill>
          <a:blip r:embed="rId2"/>
          <a:stretch>
            <a:fillRect/>
          </a:stretch>
        </p:blipFill>
        <p:spPr>
          <a:xfrm>
            <a:off x="2012631" y="900311"/>
            <a:ext cx="6430414" cy="5555269"/>
          </a:xfrm>
          <a:prstGeom prst="rect">
            <a:avLst/>
          </a:prstGeom>
        </p:spPr>
      </p:pic>
    </p:spTree>
    <p:extLst>
      <p:ext uri="{BB962C8B-B14F-4D97-AF65-F5344CB8AC3E}">
        <p14:creationId xmlns:p14="http://schemas.microsoft.com/office/powerpoint/2010/main" val="1376138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do this</a:t>
            </a:r>
          </a:p>
        </p:txBody>
      </p:sp>
      <p:pic>
        <p:nvPicPr>
          <p:cNvPr id="5" name="Content Placeholder 4"/>
          <p:cNvPicPr>
            <a:picLocks noGrp="1" noChangeAspect="1"/>
          </p:cNvPicPr>
          <p:nvPr>
            <p:ph idx="1"/>
          </p:nvPr>
        </p:nvPicPr>
        <p:blipFill>
          <a:blip r:embed="rId2"/>
          <a:stretch>
            <a:fillRect/>
          </a:stretch>
        </p:blipFill>
        <p:spPr>
          <a:xfrm>
            <a:off x="3549650" y="2874962"/>
            <a:ext cx="3594100" cy="3073400"/>
          </a:xfrm>
          <a:prstGeom prst="rect">
            <a:avLst/>
          </a:prstGeom>
        </p:spPr>
      </p:pic>
      <p:sp>
        <p:nvSpPr>
          <p:cNvPr id="4" name="Slide Number Placeholder 3"/>
          <p:cNvSpPr>
            <a:spLocks noGrp="1"/>
          </p:cNvSpPr>
          <p:nvPr>
            <p:ph type="sldNum" sz="quarter" idx="12"/>
          </p:nvPr>
        </p:nvSpPr>
        <p:spPr/>
        <p:txBody>
          <a:bodyPr/>
          <a:lstStyle/>
          <a:p>
            <a:fld id="{D94491C3-884D-44A8-8E34-95C425C8F2C4}" type="slidenum">
              <a:rPr lang="en-MY" smtClean="0"/>
              <a:t>51</a:t>
            </a:fld>
            <a:endParaRPr lang="en-MY"/>
          </a:p>
        </p:txBody>
      </p:sp>
    </p:spTree>
    <p:extLst>
      <p:ext uri="{BB962C8B-B14F-4D97-AF65-F5344CB8AC3E}">
        <p14:creationId xmlns:p14="http://schemas.microsoft.com/office/powerpoint/2010/main" val="1101334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Some others</a:t>
            </a:r>
          </a:p>
        </p:txBody>
      </p:sp>
      <p:sp>
        <p:nvSpPr>
          <p:cNvPr id="5" name="Slide Number Placeholder 4"/>
          <p:cNvSpPr>
            <a:spLocks noGrp="1"/>
          </p:cNvSpPr>
          <p:nvPr>
            <p:ph type="sldNum" sz="quarter" idx="12"/>
          </p:nvPr>
        </p:nvSpPr>
        <p:spPr/>
        <p:txBody>
          <a:bodyPr/>
          <a:lstStyle/>
          <a:p>
            <a:fld id="{D94491C3-884D-44A8-8E34-95C425C8F2C4}" type="slidenum">
              <a:rPr lang="en-MY" smtClean="0"/>
              <a:t>52</a:t>
            </a:fld>
            <a:endParaRPr lang="en-MY"/>
          </a:p>
        </p:txBody>
      </p:sp>
    </p:spTree>
    <p:extLst>
      <p:ext uri="{BB962C8B-B14F-4D97-AF65-F5344CB8AC3E}">
        <p14:creationId xmlns:p14="http://schemas.microsoft.com/office/powerpoint/2010/main" val="1764283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err="1"/>
              <a:t>Treemap</a:t>
            </a:r>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53</a:t>
            </a:fld>
            <a:endParaRPr lang="en-MY"/>
          </a:p>
        </p:txBody>
      </p:sp>
      <p:sp>
        <p:nvSpPr>
          <p:cNvPr id="7" name="Content Placeholder 2"/>
          <p:cNvSpPr txBox="1">
            <a:spLocks/>
          </p:cNvSpPr>
          <p:nvPr/>
        </p:nvSpPr>
        <p:spPr>
          <a:xfrm>
            <a:off x="534669" y="1260351"/>
            <a:ext cx="9558305" cy="1800200"/>
          </a:xfrm>
          <a:prstGeom prst="rect">
            <a:avLst/>
          </a:prstGeom>
        </p:spPr>
        <p:txBody>
          <a:bodyPr vert="horz" lIns="104306" tIns="52153" rIns="104306" bIns="52153" rtlCol="0">
            <a:noAutofit/>
          </a:bodyPr>
          <a:lstStyle>
            <a:lvl1pPr marL="391146" indent="-391146" algn="l" defTabSz="104305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847483" indent="-325955" algn="l" defTabSz="104305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2pPr>
            <a:lvl3pPr marL="130382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3pPr>
            <a:lvl4pPr marL="182534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r>
              <a:rPr lang="en-MY" sz="1800" dirty="0" err="1"/>
              <a:t>Treemaps</a:t>
            </a:r>
            <a:r>
              <a:rPr lang="en-MY" sz="1800" dirty="0"/>
              <a:t> display hierarchical data as a set of nested rectangles. Each branch of the tree is given a rectangle, which is then tiled with smaller rectangles representing sub-branches. A leaf node's rectangle has an area proportional to a specified. Often the leaf nodes are coloured to show a separate dimension of the data</a:t>
            </a:r>
          </a:p>
          <a:p>
            <a:r>
              <a:rPr lang="en-MY" sz="1800" dirty="0"/>
              <a:t>When the colour and size dimensions are correlated in some way with the tree structure, one can often easily see patterns that would be difficult to spot in other ways, such as if a certain colour is particularly relevant. A second advantage of </a:t>
            </a:r>
            <a:r>
              <a:rPr lang="en-MY" sz="1800" dirty="0" err="1"/>
              <a:t>treemaps</a:t>
            </a:r>
            <a:r>
              <a:rPr lang="en-MY" sz="1800" dirty="0"/>
              <a:t> is that, by construction, they make efficient use of space. As a result, they can legibly display thousands of items on the screen simultaneously</a:t>
            </a:r>
          </a:p>
        </p:txBody>
      </p:sp>
      <p:pic>
        <p:nvPicPr>
          <p:cNvPr id="15" name="Picture 14"/>
          <p:cNvPicPr>
            <a:picLocks noChangeAspect="1"/>
          </p:cNvPicPr>
          <p:nvPr/>
        </p:nvPicPr>
        <p:blipFill>
          <a:blip r:embed="rId3"/>
          <a:stretch>
            <a:fillRect/>
          </a:stretch>
        </p:blipFill>
        <p:spPr>
          <a:xfrm>
            <a:off x="5634732" y="3940643"/>
            <a:ext cx="3650783" cy="3080348"/>
          </a:xfrm>
          <a:prstGeom prst="rect">
            <a:avLst/>
          </a:prstGeom>
        </p:spPr>
      </p:pic>
      <p:sp>
        <p:nvSpPr>
          <p:cNvPr id="16" name="Rectangle 15"/>
          <p:cNvSpPr/>
          <p:nvPr/>
        </p:nvSpPr>
        <p:spPr>
          <a:xfrm>
            <a:off x="1170236" y="4819097"/>
            <a:ext cx="4320480" cy="1323439"/>
          </a:xfrm>
          <a:prstGeom prst="rect">
            <a:avLst/>
          </a:prstGeom>
        </p:spPr>
        <p:txBody>
          <a:bodyPr wrap="square">
            <a:spAutoFit/>
          </a:bodyPr>
          <a:lstStyle/>
          <a:p>
            <a:r>
              <a:rPr lang="en-MY" sz="1600" dirty="0" err="1"/>
              <a:t>Treemap</a:t>
            </a:r>
            <a:r>
              <a:rPr lang="en-MY" sz="1600" dirty="0"/>
              <a:t> of Benin's exports by product category, 2009. The Product Exports </a:t>
            </a:r>
            <a:r>
              <a:rPr lang="en-MY" sz="1600" dirty="0" err="1"/>
              <a:t>Treemaps</a:t>
            </a:r>
            <a:r>
              <a:rPr lang="en-MY" sz="1600" dirty="0"/>
              <a:t> are one of the most recent applications of these kind of visualisations, developed by the Harvard-MIT Observatory of Economic Complexity</a:t>
            </a:r>
          </a:p>
        </p:txBody>
      </p:sp>
    </p:spTree>
    <p:extLst>
      <p:ext uri="{BB962C8B-B14F-4D97-AF65-F5344CB8AC3E}">
        <p14:creationId xmlns:p14="http://schemas.microsoft.com/office/powerpoint/2010/main" val="106146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Lines: </a:t>
            </a:r>
            <a:r>
              <a:rPr lang="en-MY" dirty="0" err="1"/>
              <a:t>Slopegraph</a:t>
            </a:r>
            <a:endParaRPr lang="en-MY" dirty="0"/>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54</a:t>
            </a:fld>
            <a:endParaRPr lang="en-MY"/>
          </a:p>
        </p:txBody>
      </p:sp>
      <p:sp>
        <p:nvSpPr>
          <p:cNvPr id="7" name="TextBox 6"/>
          <p:cNvSpPr txBox="1"/>
          <p:nvPr/>
        </p:nvSpPr>
        <p:spPr>
          <a:xfrm>
            <a:off x="738188" y="1233491"/>
            <a:ext cx="5181917" cy="1938992"/>
          </a:xfrm>
          <a:prstGeom prst="rect">
            <a:avLst/>
          </a:prstGeom>
          <a:noFill/>
        </p:spPr>
        <p:txBody>
          <a:bodyPr wrap="square" rtlCol="0">
            <a:spAutoFit/>
          </a:bodyPr>
          <a:lstStyle/>
          <a:p>
            <a:pPr marL="342900" indent="-342900">
              <a:buFont typeface="Arial" panose="020B0604020202020204" pitchFamily="34" charset="0"/>
              <a:buChar char="•"/>
            </a:pPr>
            <a:r>
              <a:rPr lang="en-MY" sz="2000" dirty="0"/>
              <a:t>Useful for quickly showing relative increases and decreases or difference across various categories between two data points.</a:t>
            </a:r>
          </a:p>
          <a:p>
            <a:pPr marL="342900" indent="-342900">
              <a:buFont typeface="Arial" panose="020B0604020202020204" pitchFamily="34" charset="0"/>
              <a:buChar char="•"/>
            </a:pPr>
            <a:r>
              <a:rPr lang="en-MY" sz="2000" dirty="0"/>
              <a:t>The lines that connect two data points give you the visual increase or decrease in rate of change via slope or direction</a:t>
            </a:r>
          </a:p>
        </p:txBody>
      </p:sp>
      <p:pic>
        <p:nvPicPr>
          <p:cNvPr id="1026" name="Picture 2" descr="http://charliepark.org/images/a_slopegraph_update/infant_mortalit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884" y="396489"/>
            <a:ext cx="4238625" cy="696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30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Text</a:t>
            </a:r>
          </a:p>
        </p:txBody>
      </p:sp>
      <p:sp>
        <p:nvSpPr>
          <p:cNvPr id="4" name="Slide Number Placeholder 3"/>
          <p:cNvSpPr>
            <a:spLocks noGrp="1"/>
          </p:cNvSpPr>
          <p:nvPr>
            <p:ph type="sldNum" sz="quarter" idx="12"/>
          </p:nvPr>
        </p:nvSpPr>
        <p:spPr/>
        <p:txBody>
          <a:bodyPr/>
          <a:lstStyle/>
          <a:p>
            <a:fld id="{D94491C3-884D-44A8-8E34-95C425C8F2C4}" type="slidenum">
              <a:rPr lang="en-MY" smtClean="0"/>
              <a:t>55</a:t>
            </a:fld>
            <a:endParaRPr lang="en-MY"/>
          </a:p>
        </p:txBody>
      </p:sp>
      <p:sp>
        <p:nvSpPr>
          <p:cNvPr id="7" name="TextBox 6"/>
          <p:cNvSpPr txBox="1"/>
          <p:nvPr/>
        </p:nvSpPr>
        <p:spPr>
          <a:xfrm>
            <a:off x="907451" y="1188343"/>
            <a:ext cx="9289032" cy="415498"/>
          </a:xfrm>
          <a:prstGeom prst="rect">
            <a:avLst/>
          </a:prstGeom>
          <a:noFill/>
        </p:spPr>
        <p:txBody>
          <a:bodyPr wrap="square" rtlCol="0">
            <a:spAutoFit/>
          </a:bodyPr>
          <a:lstStyle/>
          <a:p>
            <a:r>
              <a:rPr lang="en-MY" sz="2000" dirty="0"/>
              <a:t>When there is only one or two numbers to show, simple text can be very effective</a:t>
            </a:r>
          </a:p>
        </p:txBody>
      </p:sp>
      <p:sp>
        <p:nvSpPr>
          <p:cNvPr id="8" name="TextBox 7"/>
          <p:cNvSpPr txBox="1"/>
          <p:nvPr/>
        </p:nvSpPr>
        <p:spPr>
          <a:xfrm>
            <a:off x="378148" y="2052439"/>
            <a:ext cx="4596006" cy="4031873"/>
          </a:xfrm>
          <a:prstGeom prst="rect">
            <a:avLst/>
          </a:prstGeom>
          <a:noFill/>
        </p:spPr>
        <p:txBody>
          <a:bodyPr wrap="square" rtlCol="0">
            <a:spAutoFit/>
          </a:bodyPr>
          <a:lstStyle/>
          <a:p>
            <a:r>
              <a:rPr lang="en-MY" sz="2000" b="1" dirty="0"/>
              <a:t>Children with a “traditional” stay-at-home mother</a:t>
            </a:r>
            <a:endParaRPr lang="en-MY" sz="1800" b="1" dirty="0"/>
          </a:p>
          <a:p>
            <a:r>
              <a:rPr lang="en-MY" sz="1800" dirty="0"/>
              <a:t>% of children with a married stay-at-home mother with a working husband</a:t>
            </a:r>
          </a:p>
          <a:p>
            <a:endParaRPr lang="en-MY" sz="1800" dirty="0"/>
          </a:p>
          <a:p>
            <a:endParaRPr lang="en-MY" sz="1800" dirty="0"/>
          </a:p>
          <a:p>
            <a:endParaRPr lang="en-MY" sz="1800" dirty="0"/>
          </a:p>
          <a:p>
            <a:endParaRPr lang="en-MY" sz="1800" dirty="0"/>
          </a:p>
          <a:p>
            <a:endParaRPr lang="en-MY" sz="1800" dirty="0"/>
          </a:p>
          <a:p>
            <a:endParaRPr lang="en-MY" sz="1800" dirty="0"/>
          </a:p>
          <a:p>
            <a:endParaRPr lang="en-MY" sz="1800" dirty="0"/>
          </a:p>
          <a:p>
            <a:endParaRPr lang="en-MY" sz="1800" dirty="0"/>
          </a:p>
          <a:p>
            <a:endParaRPr lang="en-MY" sz="1800" dirty="0"/>
          </a:p>
          <a:p>
            <a:r>
              <a:rPr lang="en-MY" sz="1800" dirty="0"/>
              <a:t>Source: Pew Research </a:t>
            </a:r>
            <a:r>
              <a:rPr lang="en-MY" sz="1800" dirty="0" err="1"/>
              <a:t>Center</a:t>
            </a:r>
            <a:endParaRPr lang="en-MY" sz="1800" dirty="0"/>
          </a:p>
        </p:txBody>
      </p:sp>
      <p:graphicFrame>
        <p:nvGraphicFramePr>
          <p:cNvPr id="11" name="Chart 10"/>
          <p:cNvGraphicFramePr/>
          <p:nvPr/>
        </p:nvGraphicFramePr>
        <p:xfrm>
          <a:off x="738188" y="3392266"/>
          <a:ext cx="3166171" cy="212417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5647238" y="2916535"/>
            <a:ext cx="4596006" cy="2123658"/>
          </a:xfrm>
          <a:prstGeom prst="rect">
            <a:avLst/>
          </a:prstGeom>
          <a:noFill/>
        </p:spPr>
        <p:txBody>
          <a:bodyPr wrap="square" rtlCol="0">
            <a:spAutoFit/>
          </a:bodyPr>
          <a:lstStyle/>
          <a:p>
            <a:r>
              <a:rPr lang="en-MY" sz="9600" b="1" dirty="0">
                <a:solidFill>
                  <a:schemeClr val="tx2"/>
                </a:solidFill>
              </a:rPr>
              <a:t>20%</a:t>
            </a:r>
            <a:endParaRPr lang="en-MY" sz="9600" dirty="0">
              <a:solidFill>
                <a:schemeClr val="tx2"/>
              </a:solidFill>
            </a:endParaRPr>
          </a:p>
          <a:p>
            <a:r>
              <a:rPr lang="en-MY" sz="1800" dirty="0"/>
              <a:t>of children </a:t>
            </a:r>
            <a:r>
              <a:rPr lang="en-MY" sz="1800" b="1" dirty="0">
                <a:solidFill>
                  <a:schemeClr val="tx2"/>
                </a:solidFill>
              </a:rPr>
              <a:t>had a traditional stay-at-home mom</a:t>
            </a:r>
            <a:r>
              <a:rPr lang="en-MY" sz="1800" dirty="0"/>
              <a:t> in 2012, compared to 41% in 1970</a:t>
            </a:r>
          </a:p>
        </p:txBody>
      </p:sp>
      <p:sp>
        <p:nvSpPr>
          <p:cNvPr id="15" name="TextBox 14"/>
          <p:cNvSpPr txBox="1"/>
          <p:nvPr/>
        </p:nvSpPr>
        <p:spPr>
          <a:xfrm>
            <a:off x="7945241" y="5116327"/>
            <a:ext cx="2081979" cy="400110"/>
          </a:xfrm>
          <a:prstGeom prst="rect">
            <a:avLst/>
          </a:prstGeom>
          <a:noFill/>
        </p:spPr>
        <p:txBody>
          <a:bodyPr wrap="square" rtlCol="0">
            <a:spAutoFit/>
          </a:bodyPr>
          <a:lstStyle/>
          <a:p>
            <a:r>
              <a:rPr lang="en-MY" sz="1600" dirty="0"/>
              <a:t>Adapted from </a:t>
            </a:r>
            <a:r>
              <a:rPr lang="en-MY" sz="1600" dirty="0" err="1"/>
              <a:t>Knaflic</a:t>
            </a:r>
            <a:r>
              <a:rPr lang="en-MY" sz="2000" dirty="0"/>
              <a:t>  </a:t>
            </a:r>
          </a:p>
        </p:txBody>
      </p:sp>
    </p:spTree>
    <p:extLst>
      <p:ext uri="{BB962C8B-B14F-4D97-AF65-F5344CB8AC3E}">
        <p14:creationId xmlns:p14="http://schemas.microsoft.com/office/powerpoint/2010/main" val="54701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Tables</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56</a:t>
            </a:fld>
            <a:endParaRPr lang="en-MY" dirty="0"/>
          </a:p>
        </p:txBody>
      </p:sp>
      <p:sp>
        <p:nvSpPr>
          <p:cNvPr id="5" name="TextBox 4"/>
          <p:cNvSpPr txBox="1"/>
          <p:nvPr/>
        </p:nvSpPr>
        <p:spPr>
          <a:xfrm>
            <a:off x="738188" y="1233491"/>
            <a:ext cx="8856984" cy="2554545"/>
          </a:xfrm>
          <a:prstGeom prst="rect">
            <a:avLst/>
          </a:prstGeom>
          <a:noFill/>
        </p:spPr>
        <p:txBody>
          <a:bodyPr wrap="square" rtlCol="0">
            <a:spAutoFit/>
          </a:bodyPr>
          <a:lstStyle/>
          <a:p>
            <a:pPr marL="342900" indent="-342900">
              <a:buFont typeface="Arial" panose="020B0604020202020204" pitchFamily="34" charset="0"/>
              <a:buChar char="•"/>
            </a:pPr>
            <a:r>
              <a:rPr lang="en-MY" sz="2000" dirty="0"/>
              <a:t>Tables interact with our verbal system: We usually read them</a:t>
            </a:r>
          </a:p>
          <a:p>
            <a:pPr marL="342900" indent="-342900">
              <a:buFont typeface="Arial" panose="020B0604020202020204" pitchFamily="34" charset="0"/>
              <a:buChar char="•"/>
            </a:pPr>
            <a:r>
              <a:rPr lang="en" sz="2000" dirty="0"/>
              <a:t>Great for communicating to a mixed audience where everyone will look for their particular row of interest (</a:t>
            </a:r>
            <a:r>
              <a:rPr lang="en-MY" sz="2000" dirty="0"/>
              <a:t>ideal for written reports)</a:t>
            </a:r>
          </a:p>
          <a:p>
            <a:pPr marL="342900" indent="-342900">
              <a:buFont typeface="Arial" panose="020B0604020202020204" pitchFamily="34" charset="0"/>
              <a:buChar char="•"/>
            </a:pPr>
            <a:r>
              <a:rPr lang="en-MY" sz="2000" dirty="0"/>
              <a:t>In contrast, in live presentations they should be rarely used (because the audience’s focus deviates from the speaker to the table), rather we should identify and highlight the pieces of interest</a:t>
            </a:r>
          </a:p>
          <a:p>
            <a:pPr marL="342900" indent="-342900">
              <a:buFont typeface="Arial" panose="020B0604020202020204" pitchFamily="34" charset="0"/>
              <a:buChar char="•"/>
            </a:pPr>
            <a:r>
              <a:rPr lang="en" sz="2000" dirty="0"/>
              <a:t>When using tables, make sure to make the design fade into the background</a:t>
            </a:r>
            <a:endParaRPr lang="en-MY" sz="2000" dirty="0"/>
          </a:p>
          <a:p>
            <a:pPr marL="342900" indent="-342900">
              <a:buFont typeface="Arial" panose="020B0604020202020204" pitchFamily="34" charset="0"/>
              <a:buChar char="•"/>
            </a:pPr>
            <a:r>
              <a:rPr lang="en" sz="2000" dirty="0"/>
              <a:t>Let the data take the center stage</a:t>
            </a:r>
            <a:r>
              <a:rPr lang="en-MY" sz="2000" dirty="0"/>
              <a:t> </a:t>
            </a:r>
          </a:p>
        </p:txBody>
      </p:sp>
      <p:graphicFrame>
        <p:nvGraphicFramePr>
          <p:cNvPr id="7" name="Table 6"/>
          <p:cNvGraphicFramePr>
            <a:graphicFrameLocks noGrp="1"/>
          </p:cNvGraphicFramePr>
          <p:nvPr/>
        </p:nvGraphicFramePr>
        <p:xfrm>
          <a:off x="5346700" y="4335937"/>
          <a:ext cx="3924508" cy="1676400"/>
        </p:xfrm>
        <a:graphic>
          <a:graphicData uri="http://schemas.openxmlformats.org/drawingml/2006/table">
            <a:tbl>
              <a:tblPr firstRow="1" bandRow="1">
                <a:tableStyleId>{7E9639D4-E3E2-4D34-9284-5A2195B3D0D7}</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09512">
                <a:tc>
                  <a:txBody>
                    <a:bodyPr/>
                    <a:lstStyle/>
                    <a:p>
                      <a:r>
                        <a:rPr lang="en-MY" sz="1600" dirty="0"/>
                        <a:t>Product</a:t>
                      </a: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tcPr>
                </a:tc>
                <a:tc>
                  <a:txBody>
                    <a:bodyPr/>
                    <a:lstStyle/>
                    <a:p>
                      <a:r>
                        <a:rPr lang="en-MY" sz="1600" dirty="0"/>
                        <a:t>Metric 1</a:t>
                      </a:r>
                    </a:p>
                  </a:txBody>
                  <a:tcPr>
                    <a:lnT w="57150" cap="flat" cmpd="sng" algn="ctr">
                      <a:solidFill>
                        <a:schemeClr val="tx1"/>
                      </a:solidFill>
                      <a:prstDash val="solid"/>
                      <a:round/>
                      <a:headEnd type="none" w="med" len="med"/>
                      <a:tailEnd type="none" w="med" len="med"/>
                    </a:lnT>
                  </a:tcPr>
                </a:tc>
                <a:tc>
                  <a:txBody>
                    <a:bodyPr/>
                    <a:lstStyle/>
                    <a:p>
                      <a:r>
                        <a:rPr lang="en-MY" sz="1600" dirty="0"/>
                        <a:t>Metric 2</a:t>
                      </a:r>
                    </a:p>
                  </a:txBody>
                  <a:tcPr>
                    <a:lnT w="57150" cap="flat" cmpd="sng" algn="ctr">
                      <a:solidFill>
                        <a:schemeClr val="tx1"/>
                      </a:solidFill>
                      <a:prstDash val="solid"/>
                      <a:round/>
                      <a:headEnd type="none" w="med" len="med"/>
                      <a:tailEnd type="none" w="med" len="med"/>
                    </a:lnT>
                  </a:tcPr>
                </a:tc>
                <a:tc>
                  <a:txBody>
                    <a:bodyPr/>
                    <a:lstStyle/>
                    <a:p>
                      <a:r>
                        <a:rPr lang="en-MY" sz="1600" dirty="0"/>
                        <a:t>Metric 3</a:t>
                      </a: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2804325"/>
                  </a:ext>
                </a:extLst>
              </a:tr>
              <a:tr h="309512">
                <a:tc>
                  <a:txBody>
                    <a:bodyPr/>
                    <a:lstStyle/>
                    <a:p>
                      <a:r>
                        <a:rPr lang="en-MY" sz="1600" dirty="0"/>
                        <a:t>A</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123.1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112731"/>
                  </a:ext>
                </a:extLst>
              </a:tr>
              <a:tr h="309512">
                <a:tc>
                  <a:txBody>
                    <a:bodyPr/>
                    <a:lstStyle/>
                    <a:p>
                      <a:r>
                        <a:rPr lang="en-MY" sz="1600" dirty="0"/>
                        <a:t>B</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121.1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066545"/>
                  </a:ext>
                </a:extLst>
              </a:tr>
              <a:tr h="309512">
                <a:tc>
                  <a:txBody>
                    <a:bodyPr/>
                    <a:lstStyle/>
                    <a:p>
                      <a:r>
                        <a:rPr lang="en-MY" sz="1600" dirty="0"/>
                        <a:t>C</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30%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212.2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9754"/>
                  </a:ext>
                </a:extLst>
              </a:tr>
              <a:tr h="309512">
                <a:tc>
                  <a:txBody>
                    <a:bodyPr/>
                    <a:lstStyle/>
                    <a:p>
                      <a:r>
                        <a:rPr lang="en-MY" sz="1600" dirty="0"/>
                        <a:t>D</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432.5</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127752"/>
                  </a:ext>
                </a:extLst>
              </a:tr>
            </a:tbl>
          </a:graphicData>
        </a:graphic>
      </p:graphicFrame>
    </p:spTree>
    <p:extLst>
      <p:ext uri="{BB962C8B-B14F-4D97-AF65-F5344CB8AC3E}">
        <p14:creationId xmlns:p14="http://schemas.microsoft.com/office/powerpoint/2010/main" val="40738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Improving the legibility of tables</a:t>
            </a:r>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a:xfrm>
            <a:off x="7676109" y="6978464"/>
            <a:ext cx="2495127" cy="402567"/>
          </a:xfrm>
        </p:spPr>
        <p:txBody>
          <a:bodyPr/>
          <a:lstStyle/>
          <a:p>
            <a:fld id="{D94491C3-884D-44A8-8E34-95C425C8F2C4}" type="slidenum">
              <a:rPr lang="en-MY" sz="1050" smtClean="0"/>
              <a:t>57</a:t>
            </a:fld>
            <a:endParaRPr lang="en-MY" sz="1050" dirty="0"/>
          </a:p>
        </p:txBody>
      </p:sp>
      <p:graphicFrame>
        <p:nvGraphicFramePr>
          <p:cNvPr id="7" name="Table 6"/>
          <p:cNvGraphicFramePr>
            <a:graphicFrameLocks noGrp="1"/>
          </p:cNvGraphicFramePr>
          <p:nvPr/>
        </p:nvGraphicFramePr>
        <p:xfrm>
          <a:off x="810196" y="2183378"/>
          <a:ext cx="3924508" cy="1676400"/>
        </p:xfrm>
        <a:graphic>
          <a:graphicData uri="http://schemas.openxmlformats.org/drawingml/2006/table">
            <a:tbl>
              <a:tblPr firstRow="1" bandRow="1">
                <a:tableStyleId>{7E9639D4-E3E2-4D34-9284-5A2195B3D0D7}</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09512">
                <a:tc>
                  <a:txBody>
                    <a:bodyPr/>
                    <a:lstStyle/>
                    <a:p>
                      <a:r>
                        <a:rPr lang="en-MY" sz="1600" dirty="0"/>
                        <a:t>Product</a:t>
                      </a: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tcPr>
                </a:tc>
                <a:tc>
                  <a:txBody>
                    <a:bodyPr/>
                    <a:lstStyle/>
                    <a:p>
                      <a:r>
                        <a:rPr lang="en-MY" sz="1600" dirty="0"/>
                        <a:t>Metric 1</a:t>
                      </a:r>
                    </a:p>
                  </a:txBody>
                  <a:tcPr>
                    <a:lnT w="57150" cap="flat" cmpd="sng" algn="ctr">
                      <a:solidFill>
                        <a:schemeClr val="tx1"/>
                      </a:solidFill>
                      <a:prstDash val="solid"/>
                      <a:round/>
                      <a:headEnd type="none" w="med" len="med"/>
                      <a:tailEnd type="none" w="med" len="med"/>
                    </a:lnT>
                  </a:tcPr>
                </a:tc>
                <a:tc>
                  <a:txBody>
                    <a:bodyPr/>
                    <a:lstStyle/>
                    <a:p>
                      <a:r>
                        <a:rPr lang="en-MY" sz="1600" dirty="0"/>
                        <a:t>Metric 2</a:t>
                      </a:r>
                    </a:p>
                  </a:txBody>
                  <a:tcPr>
                    <a:lnT w="57150" cap="flat" cmpd="sng" algn="ctr">
                      <a:solidFill>
                        <a:schemeClr val="tx1"/>
                      </a:solidFill>
                      <a:prstDash val="solid"/>
                      <a:round/>
                      <a:headEnd type="none" w="med" len="med"/>
                      <a:tailEnd type="none" w="med" len="med"/>
                    </a:lnT>
                  </a:tcPr>
                </a:tc>
                <a:tc>
                  <a:txBody>
                    <a:bodyPr/>
                    <a:lstStyle/>
                    <a:p>
                      <a:r>
                        <a:rPr lang="en-MY" sz="1600" dirty="0"/>
                        <a:t>Metric 3</a:t>
                      </a: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2804325"/>
                  </a:ext>
                </a:extLst>
              </a:tr>
              <a:tr h="309512">
                <a:tc>
                  <a:txBody>
                    <a:bodyPr/>
                    <a:lstStyle/>
                    <a:p>
                      <a:r>
                        <a:rPr lang="en-MY" sz="1600" dirty="0"/>
                        <a:t>A</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r>
                        <a:rPr lang="en-MY" sz="1600" dirty="0"/>
                        <a:t>123.1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112731"/>
                  </a:ext>
                </a:extLst>
              </a:tr>
              <a:tr h="309512">
                <a:tc>
                  <a:txBody>
                    <a:bodyPr/>
                    <a:lstStyle/>
                    <a:p>
                      <a:r>
                        <a:rPr lang="en-MY" sz="1600" dirty="0"/>
                        <a:t>B</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121.1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066545"/>
                  </a:ext>
                </a:extLst>
              </a:tr>
              <a:tr h="309512">
                <a:tc>
                  <a:txBody>
                    <a:bodyPr/>
                    <a:lstStyle/>
                    <a:p>
                      <a:r>
                        <a:rPr lang="en-MY" sz="1600" dirty="0"/>
                        <a:t>C</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30%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212.2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99754"/>
                  </a:ext>
                </a:extLst>
              </a:tr>
              <a:tr h="309512">
                <a:tc>
                  <a:txBody>
                    <a:bodyPr/>
                    <a:lstStyle/>
                    <a:p>
                      <a:r>
                        <a:rPr lang="en-MY" sz="1600" dirty="0"/>
                        <a:t>D</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r>
                        <a:rPr lang="en-MY" sz="1600" dirty="0"/>
                        <a:t>432.5</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127752"/>
                  </a:ext>
                </a:extLst>
              </a:tr>
            </a:tbl>
          </a:graphicData>
        </a:graphic>
      </p:graphicFrame>
      <p:graphicFrame>
        <p:nvGraphicFramePr>
          <p:cNvPr id="8" name="Table 7"/>
          <p:cNvGraphicFramePr>
            <a:graphicFrameLocks noGrp="1"/>
          </p:cNvGraphicFramePr>
          <p:nvPr/>
        </p:nvGraphicFramePr>
        <p:xfrm>
          <a:off x="6234222" y="1440815"/>
          <a:ext cx="3924508" cy="1854200"/>
        </p:xfrm>
        <a:graphic>
          <a:graphicData uri="http://schemas.openxmlformats.org/drawingml/2006/table">
            <a:tbl>
              <a:tblPr firstRow="1" bandRow="1">
                <a:tableStyleId>{7E9639D4-E3E2-4D34-9284-5A2195B3D0D7}</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70840">
                <a:tc>
                  <a:txBody>
                    <a:bodyPr/>
                    <a:lstStyle/>
                    <a:p>
                      <a:r>
                        <a:rPr lang="en-MY" sz="1600" dirty="0"/>
                        <a:t>Product</a:t>
                      </a:r>
                    </a:p>
                  </a:txBody>
                  <a:tcPr>
                    <a:lnL w="57150" cap="flat" cmpd="sng" algn="ctr">
                      <a:solidFill>
                        <a:schemeClr val="bg1"/>
                      </a:solidFill>
                      <a:prstDash val="solid"/>
                      <a:round/>
                      <a:headEnd type="none" w="med" len="med"/>
                      <a:tailEnd type="none" w="med" len="med"/>
                    </a:lnL>
                    <a:lnR w="3810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lumMod val="65000"/>
                      </a:schemeClr>
                    </a:solidFill>
                  </a:tcPr>
                </a:tc>
                <a:tc>
                  <a:txBody>
                    <a:bodyPr/>
                    <a:lstStyle/>
                    <a:p>
                      <a:r>
                        <a:rPr lang="en-MY" sz="1600" dirty="0"/>
                        <a:t>Metric 1</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lumMod val="65000"/>
                      </a:schemeClr>
                    </a:solidFill>
                  </a:tcPr>
                </a:tc>
                <a:tc>
                  <a:txBody>
                    <a:bodyPr/>
                    <a:lstStyle/>
                    <a:p>
                      <a:r>
                        <a:rPr lang="en-MY" sz="1600" dirty="0"/>
                        <a:t>Metric 2</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lumMod val="65000"/>
                      </a:schemeClr>
                    </a:solidFill>
                  </a:tcPr>
                </a:tc>
                <a:tc>
                  <a:txBody>
                    <a:bodyPr/>
                    <a:lstStyle/>
                    <a:p>
                      <a:r>
                        <a:rPr lang="en-MY" sz="1600" dirty="0"/>
                        <a:t>Metric 3</a:t>
                      </a:r>
                    </a:p>
                  </a:txBody>
                  <a:tcPr>
                    <a:lnL w="38100" cap="flat" cmpd="sng" algn="ctr">
                      <a:solidFill>
                        <a:schemeClr val="bg2"/>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902804325"/>
                  </a:ext>
                </a:extLst>
              </a:tr>
              <a:tr h="370840">
                <a:tc>
                  <a:txBody>
                    <a:bodyPr/>
                    <a:lstStyle/>
                    <a:p>
                      <a:r>
                        <a:rPr lang="en-MY" sz="1600" dirty="0"/>
                        <a:t>A</a:t>
                      </a:r>
                    </a:p>
                  </a:txBody>
                  <a:tcPr>
                    <a:lnL w="57150" cap="flat" cmpd="sng" algn="ctr">
                      <a:solidFill>
                        <a:schemeClr val="bg1"/>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$1</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10%</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123.1</a:t>
                      </a:r>
                    </a:p>
                  </a:txBody>
                  <a:tcPr>
                    <a:lnL w="38100" cap="flat" cmpd="sng" algn="ctr">
                      <a:solidFill>
                        <a:schemeClr val="bg2"/>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28112731"/>
                  </a:ext>
                </a:extLst>
              </a:tr>
              <a:tr h="370840">
                <a:tc>
                  <a:txBody>
                    <a:bodyPr/>
                    <a:lstStyle/>
                    <a:p>
                      <a:r>
                        <a:rPr lang="en-MY" sz="1600" dirty="0"/>
                        <a:t>B</a:t>
                      </a:r>
                    </a:p>
                  </a:txBody>
                  <a:tcPr>
                    <a:lnL w="57150" cap="flat" cmpd="sng" algn="ctr">
                      <a:solidFill>
                        <a:schemeClr val="bg1"/>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$2</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20%</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121.1</a:t>
                      </a:r>
                    </a:p>
                  </a:txBody>
                  <a:tcPr>
                    <a:lnL w="38100" cap="flat" cmpd="sng" algn="ctr">
                      <a:solidFill>
                        <a:schemeClr val="bg2"/>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15066545"/>
                  </a:ext>
                </a:extLst>
              </a:tr>
              <a:tr h="370840">
                <a:tc>
                  <a:txBody>
                    <a:bodyPr/>
                    <a:lstStyle/>
                    <a:p>
                      <a:r>
                        <a:rPr lang="en-MY" sz="1600" dirty="0"/>
                        <a:t>C</a:t>
                      </a:r>
                    </a:p>
                  </a:txBody>
                  <a:tcPr>
                    <a:lnL w="57150" cap="flat" cmpd="sng" algn="ctr">
                      <a:solidFill>
                        <a:schemeClr val="bg1"/>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$3</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30%</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tc>
                  <a:txBody>
                    <a:bodyPr/>
                    <a:lstStyle/>
                    <a:p>
                      <a:r>
                        <a:rPr lang="en-MY" sz="1600" dirty="0"/>
                        <a:t>212.2</a:t>
                      </a:r>
                    </a:p>
                  </a:txBody>
                  <a:tcPr>
                    <a:lnL w="38100" cap="flat" cmpd="sng" algn="ctr">
                      <a:solidFill>
                        <a:schemeClr val="bg2"/>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8599754"/>
                  </a:ext>
                </a:extLst>
              </a:tr>
              <a:tr h="370840">
                <a:tc>
                  <a:txBody>
                    <a:bodyPr/>
                    <a:lstStyle/>
                    <a:p>
                      <a:r>
                        <a:rPr lang="en-MY" sz="1600" dirty="0"/>
                        <a:t>D</a:t>
                      </a:r>
                    </a:p>
                  </a:txBody>
                  <a:tcPr>
                    <a:lnL w="57150" cap="flat" cmpd="sng" algn="ctr">
                      <a:solidFill>
                        <a:schemeClr val="bg1"/>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r>
                        <a:rPr lang="en-MY" sz="1600" dirty="0"/>
                        <a:t>$4</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r>
                        <a:rPr lang="en-MY" sz="1600" dirty="0"/>
                        <a:t>40%</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r>
                        <a:rPr lang="en-MY" sz="1600" dirty="0"/>
                        <a:t>432.5</a:t>
                      </a:r>
                    </a:p>
                  </a:txBody>
                  <a:tcPr>
                    <a:lnL w="38100" cap="flat" cmpd="sng" algn="ctr">
                      <a:solidFill>
                        <a:schemeClr val="bg2"/>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2"/>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3127752"/>
                  </a:ext>
                </a:extLst>
              </a:tr>
            </a:tbl>
          </a:graphicData>
        </a:graphic>
      </p:graphicFrame>
      <p:graphicFrame>
        <p:nvGraphicFramePr>
          <p:cNvPr id="9" name="Table 8"/>
          <p:cNvGraphicFramePr>
            <a:graphicFrameLocks noGrp="1"/>
          </p:cNvGraphicFramePr>
          <p:nvPr/>
        </p:nvGraphicFramePr>
        <p:xfrm>
          <a:off x="6239788" y="4302695"/>
          <a:ext cx="3924508" cy="1854200"/>
        </p:xfrm>
        <a:graphic>
          <a:graphicData uri="http://schemas.openxmlformats.org/drawingml/2006/table">
            <a:tbl>
              <a:tblPr firstRow="1" bandRow="1">
                <a:tableStyleId>{2D5ABB26-0587-4C30-8999-92F81FD0307C}</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70840">
                <a:tc>
                  <a:txBody>
                    <a:bodyPr/>
                    <a:lstStyle/>
                    <a:p>
                      <a:r>
                        <a:rPr lang="en-MY" sz="1600" dirty="0"/>
                        <a:t>Product</a:t>
                      </a:r>
                    </a:p>
                  </a:txBody>
                  <a:tcPr>
                    <a:lnB w="38100" cap="flat" cmpd="sng" algn="ctr">
                      <a:solidFill>
                        <a:schemeClr val="bg1">
                          <a:lumMod val="65000"/>
                        </a:schemeClr>
                      </a:solidFill>
                      <a:prstDash val="solid"/>
                      <a:round/>
                      <a:headEnd type="none" w="med" len="med"/>
                      <a:tailEnd type="none" w="med" len="med"/>
                    </a:lnB>
                  </a:tcPr>
                </a:tc>
                <a:tc>
                  <a:txBody>
                    <a:bodyPr/>
                    <a:lstStyle/>
                    <a:p>
                      <a:r>
                        <a:rPr lang="en-MY" sz="1600" dirty="0"/>
                        <a:t>Metric 1</a:t>
                      </a:r>
                    </a:p>
                  </a:txBody>
                  <a:tcPr>
                    <a:lnB w="38100" cap="flat" cmpd="sng" algn="ctr">
                      <a:solidFill>
                        <a:schemeClr val="bg1">
                          <a:lumMod val="65000"/>
                        </a:schemeClr>
                      </a:solidFill>
                      <a:prstDash val="solid"/>
                      <a:round/>
                      <a:headEnd type="none" w="med" len="med"/>
                      <a:tailEnd type="none" w="med" len="med"/>
                    </a:lnB>
                  </a:tcPr>
                </a:tc>
                <a:tc>
                  <a:txBody>
                    <a:bodyPr/>
                    <a:lstStyle/>
                    <a:p>
                      <a:r>
                        <a:rPr lang="en-MY" sz="1600" dirty="0"/>
                        <a:t>Metric 2</a:t>
                      </a:r>
                    </a:p>
                  </a:txBody>
                  <a:tcPr>
                    <a:lnB w="38100" cap="flat" cmpd="sng" algn="ctr">
                      <a:solidFill>
                        <a:schemeClr val="bg1">
                          <a:lumMod val="65000"/>
                        </a:schemeClr>
                      </a:solidFill>
                      <a:prstDash val="solid"/>
                      <a:round/>
                      <a:headEnd type="none" w="med" len="med"/>
                      <a:tailEnd type="none" w="med" len="med"/>
                    </a:lnB>
                  </a:tcPr>
                </a:tc>
                <a:tc>
                  <a:txBody>
                    <a:bodyPr/>
                    <a:lstStyle/>
                    <a:p>
                      <a:r>
                        <a:rPr lang="en-MY" sz="1600" dirty="0"/>
                        <a:t>Metric 3</a:t>
                      </a:r>
                    </a:p>
                  </a:txBody>
                  <a:tcPr>
                    <a:lnB w="381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02804325"/>
                  </a:ext>
                </a:extLst>
              </a:tr>
              <a:tr h="370840">
                <a:tc>
                  <a:txBody>
                    <a:bodyPr/>
                    <a:lstStyle/>
                    <a:p>
                      <a:r>
                        <a:rPr lang="en-MY" sz="1600" dirty="0"/>
                        <a:t>A</a:t>
                      </a:r>
                    </a:p>
                  </a:txBody>
                  <a:tcPr>
                    <a:lnT w="38100" cap="flat" cmpd="sng" algn="ctr">
                      <a:solidFill>
                        <a:schemeClr val="bg1">
                          <a:lumMod val="65000"/>
                        </a:schemeClr>
                      </a:solidFill>
                      <a:prstDash val="solid"/>
                      <a:round/>
                      <a:headEnd type="none" w="med" len="med"/>
                      <a:tailEnd type="none" w="med" len="med"/>
                    </a:lnT>
                  </a:tcPr>
                </a:tc>
                <a:tc>
                  <a:txBody>
                    <a:bodyPr/>
                    <a:lstStyle/>
                    <a:p>
                      <a:r>
                        <a:rPr lang="en-MY" sz="1600" dirty="0"/>
                        <a:t>$1</a:t>
                      </a:r>
                    </a:p>
                  </a:txBody>
                  <a:tcPr>
                    <a:lnT w="38100" cap="flat" cmpd="sng" algn="ctr">
                      <a:solidFill>
                        <a:schemeClr val="bg1">
                          <a:lumMod val="65000"/>
                        </a:schemeClr>
                      </a:solidFill>
                      <a:prstDash val="solid"/>
                      <a:round/>
                      <a:headEnd type="none" w="med" len="med"/>
                      <a:tailEnd type="none" w="med" len="med"/>
                    </a:lnT>
                  </a:tcPr>
                </a:tc>
                <a:tc>
                  <a:txBody>
                    <a:bodyPr/>
                    <a:lstStyle/>
                    <a:p>
                      <a:r>
                        <a:rPr lang="en-MY" sz="1600" dirty="0"/>
                        <a:t>10%</a:t>
                      </a:r>
                    </a:p>
                  </a:txBody>
                  <a:tcPr>
                    <a:lnT w="38100" cap="flat" cmpd="sng" algn="ctr">
                      <a:solidFill>
                        <a:schemeClr val="bg1">
                          <a:lumMod val="65000"/>
                        </a:schemeClr>
                      </a:solidFill>
                      <a:prstDash val="solid"/>
                      <a:round/>
                      <a:headEnd type="none" w="med" len="med"/>
                      <a:tailEnd type="none" w="med" len="med"/>
                    </a:lnT>
                  </a:tcPr>
                </a:tc>
                <a:tc>
                  <a:txBody>
                    <a:bodyPr/>
                    <a:lstStyle/>
                    <a:p>
                      <a:r>
                        <a:rPr lang="en-MY" sz="1600" dirty="0"/>
                        <a:t>123.1</a:t>
                      </a:r>
                    </a:p>
                  </a:txBody>
                  <a:tcPr>
                    <a:lnT w="3810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1028112731"/>
                  </a:ext>
                </a:extLst>
              </a:tr>
              <a:tr h="370840">
                <a:tc>
                  <a:txBody>
                    <a:bodyPr/>
                    <a:lstStyle/>
                    <a:p>
                      <a:r>
                        <a:rPr lang="en-MY" sz="1600" dirty="0"/>
                        <a:t>B</a:t>
                      </a:r>
                    </a:p>
                  </a:txBody>
                  <a:tcPr/>
                </a:tc>
                <a:tc>
                  <a:txBody>
                    <a:bodyPr/>
                    <a:lstStyle/>
                    <a:p>
                      <a:r>
                        <a:rPr lang="en-MY" sz="1600" dirty="0"/>
                        <a:t>$2</a:t>
                      </a:r>
                    </a:p>
                  </a:txBody>
                  <a:tcPr/>
                </a:tc>
                <a:tc>
                  <a:txBody>
                    <a:bodyPr/>
                    <a:lstStyle/>
                    <a:p>
                      <a:r>
                        <a:rPr lang="en-MY" sz="1600" dirty="0"/>
                        <a:t>20%</a:t>
                      </a:r>
                    </a:p>
                  </a:txBody>
                  <a:tcPr/>
                </a:tc>
                <a:tc>
                  <a:txBody>
                    <a:bodyPr/>
                    <a:lstStyle/>
                    <a:p>
                      <a:r>
                        <a:rPr lang="en-MY" sz="1600" dirty="0"/>
                        <a:t>121.1</a:t>
                      </a:r>
                    </a:p>
                  </a:txBody>
                  <a:tcPr/>
                </a:tc>
                <a:extLst>
                  <a:ext uri="{0D108BD9-81ED-4DB2-BD59-A6C34878D82A}">
                    <a16:rowId xmlns:a16="http://schemas.microsoft.com/office/drawing/2014/main" val="3015066545"/>
                  </a:ext>
                </a:extLst>
              </a:tr>
              <a:tr h="370840">
                <a:tc>
                  <a:txBody>
                    <a:bodyPr/>
                    <a:lstStyle/>
                    <a:p>
                      <a:r>
                        <a:rPr lang="en-MY" sz="1600" dirty="0"/>
                        <a:t>C</a:t>
                      </a:r>
                    </a:p>
                  </a:txBody>
                  <a:tcPr/>
                </a:tc>
                <a:tc>
                  <a:txBody>
                    <a:bodyPr/>
                    <a:lstStyle/>
                    <a:p>
                      <a:r>
                        <a:rPr lang="en-MY" sz="1600" dirty="0"/>
                        <a:t>$3</a:t>
                      </a:r>
                    </a:p>
                  </a:txBody>
                  <a:tcPr/>
                </a:tc>
                <a:tc>
                  <a:txBody>
                    <a:bodyPr/>
                    <a:lstStyle/>
                    <a:p>
                      <a:r>
                        <a:rPr lang="en-MY" sz="1600" dirty="0"/>
                        <a:t>30%</a:t>
                      </a:r>
                    </a:p>
                  </a:txBody>
                  <a:tcPr/>
                </a:tc>
                <a:tc>
                  <a:txBody>
                    <a:bodyPr/>
                    <a:lstStyle/>
                    <a:p>
                      <a:r>
                        <a:rPr lang="en-MY" sz="1600" dirty="0"/>
                        <a:t>212.2</a:t>
                      </a:r>
                    </a:p>
                  </a:txBody>
                  <a:tcPr/>
                </a:tc>
                <a:extLst>
                  <a:ext uri="{0D108BD9-81ED-4DB2-BD59-A6C34878D82A}">
                    <a16:rowId xmlns:a16="http://schemas.microsoft.com/office/drawing/2014/main" val="218599754"/>
                  </a:ext>
                </a:extLst>
              </a:tr>
              <a:tr h="370840">
                <a:tc>
                  <a:txBody>
                    <a:bodyPr/>
                    <a:lstStyle/>
                    <a:p>
                      <a:r>
                        <a:rPr lang="en-MY" sz="1600" dirty="0"/>
                        <a:t>D</a:t>
                      </a:r>
                    </a:p>
                  </a:txBody>
                  <a:tcPr/>
                </a:tc>
                <a:tc>
                  <a:txBody>
                    <a:bodyPr/>
                    <a:lstStyle/>
                    <a:p>
                      <a:r>
                        <a:rPr lang="en-MY" sz="1600" dirty="0"/>
                        <a:t>$4</a:t>
                      </a:r>
                    </a:p>
                  </a:txBody>
                  <a:tcPr/>
                </a:tc>
                <a:tc>
                  <a:txBody>
                    <a:bodyPr/>
                    <a:lstStyle/>
                    <a:p>
                      <a:r>
                        <a:rPr lang="en-MY" sz="1600" dirty="0"/>
                        <a:t>40%</a:t>
                      </a:r>
                    </a:p>
                  </a:txBody>
                  <a:tcPr/>
                </a:tc>
                <a:tc>
                  <a:txBody>
                    <a:bodyPr/>
                    <a:lstStyle/>
                    <a:p>
                      <a:r>
                        <a:rPr lang="en-MY" sz="1600" dirty="0"/>
                        <a:t>432.5</a:t>
                      </a:r>
                    </a:p>
                  </a:txBody>
                  <a:tcPr/>
                </a:tc>
                <a:extLst>
                  <a:ext uri="{0D108BD9-81ED-4DB2-BD59-A6C34878D82A}">
                    <a16:rowId xmlns:a16="http://schemas.microsoft.com/office/drawing/2014/main" val="3913127752"/>
                  </a:ext>
                </a:extLst>
              </a:tr>
            </a:tbl>
          </a:graphicData>
        </a:graphic>
      </p:graphicFrame>
      <p:sp>
        <p:nvSpPr>
          <p:cNvPr id="10" name="TextBox 9"/>
          <p:cNvSpPr txBox="1"/>
          <p:nvPr/>
        </p:nvSpPr>
        <p:spPr>
          <a:xfrm>
            <a:off x="810196" y="1620391"/>
            <a:ext cx="2081979" cy="461665"/>
          </a:xfrm>
          <a:prstGeom prst="rect">
            <a:avLst/>
          </a:prstGeom>
          <a:noFill/>
        </p:spPr>
        <p:txBody>
          <a:bodyPr wrap="square" rtlCol="0">
            <a:spAutoFit/>
          </a:bodyPr>
          <a:lstStyle/>
          <a:p>
            <a:r>
              <a:rPr lang="en-MY" sz="1800" dirty="0"/>
              <a:t>Heavy borders</a:t>
            </a:r>
            <a:r>
              <a:rPr lang="en-MY" sz="2400" dirty="0"/>
              <a:t>  </a:t>
            </a:r>
          </a:p>
        </p:txBody>
      </p:sp>
      <p:sp>
        <p:nvSpPr>
          <p:cNvPr id="11" name="TextBox 10"/>
          <p:cNvSpPr txBox="1"/>
          <p:nvPr/>
        </p:nvSpPr>
        <p:spPr>
          <a:xfrm>
            <a:off x="6234222" y="885502"/>
            <a:ext cx="2081979" cy="461665"/>
          </a:xfrm>
          <a:prstGeom prst="rect">
            <a:avLst/>
          </a:prstGeom>
          <a:noFill/>
        </p:spPr>
        <p:txBody>
          <a:bodyPr wrap="square" rtlCol="0">
            <a:spAutoFit/>
          </a:bodyPr>
          <a:lstStyle/>
          <a:p>
            <a:r>
              <a:rPr lang="en-MY" sz="1800" dirty="0"/>
              <a:t>Light borders</a:t>
            </a:r>
            <a:r>
              <a:rPr lang="en-MY" sz="2400" dirty="0"/>
              <a:t>  </a:t>
            </a:r>
          </a:p>
        </p:txBody>
      </p:sp>
      <p:sp>
        <p:nvSpPr>
          <p:cNvPr id="12" name="TextBox 11"/>
          <p:cNvSpPr txBox="1"/>
          <p:nvPr/>
        </p:nvSpPr>
        <p:spPr>
          <a:xfrm>
            <a:off x="6234222" y="3785763"/>
            <a:ext cx="2081979" cy="461665"/>
          </a:xfrm>
          <a:prstGeom prst="rect">
            <a:avLst/>
          </a:prstGeom>
          <a:noFill/>
        </p:spPr>
        <p:txBody>
          <a:bodyPr wrap="square" rtlCol="0">
            <a:spAutoFit/>
          </a:bodyPr>
          <a:lstStyle/>
          <a:p>
            <a:r>
              <a:rPr lang="en-MY" sz="1800" dirty="0"/>
              <a:t>Minimal borders</a:t>
            </a:r>
            <a:r>
              <a:rPr lang="en-MY" sz="2400" dirty="0"/>
              <a:t>  </a:t>
            </a:r>
          </a:p>
        </p:txBody>
      </p:sp>
      <p:sp>
        <p:nvSpPr>
          <p:cNvPr id="14" name="Rectangle 13"/>
          <p:cNvSpPr/>
          <p:nvPr/>
        </p:nvSpPr>
        <p:spPr>
          <a:xfrm>
            <a:off x="529104" y="4678172"/>
            <a:ext cx="4889604" cy="923330"/>
          </a:xfrm>
          <a:prstGeom prst="rect">
            <a:avLst/>
          </a:prstGeom>
        </p:spPr>
        <p:txBody>
          <a:bodyPr wrap="square">
            <a:spAutoFit/>
          </a:bodyPr>
          <a:lstStyle/>
          <a:p>
            <a:pPr marL="342900" indent="-342900">
              <a:buFont typeface="Arial" panose="020B0604020202020204" pitchFamily="34" charset="0"/>
              <a:buChar char="•"/>
            </a:pPr>
            <a:r>
              <a:rPr lang="en" sz="1800" dirty="0"/>
              <a:t>When using tables, make sure to make the design fade into the background</a:t>
            </a:r>
            <a:endParaRPr lang="en-MY" sz="1800" dirty="0"/>
          </a:p>
          <a:p>
            <a:pPr marL="342900" indent="-342900">
              <a:buFont typeface="Arial" panose="020B0604020202020204" pitchFamily="34" charset="0"/>
              <a:buChar char="•"/>
            </a:pPr>
            <a:r>
              <a:rPr lang="en" sz="1800" dirty="0"/>
              <a:t>Let the data take the center stage</a:t>
            </a:r>
            <a:r>
              <a:rPr lang="en-MY" sz="1800" dirty="0"/>
              <a:t> </a:t>
            </a:r>
          </a:p>
        </p:txBody>
      </p:sp>
    </p:spTree>
    <p:extLst>
      <p:ext uri="{BB962C8B-B14F-4D97-AF65-F5344CB8AC3E}">
        <p14:creationId xmlns:p14="http://schemas.microsoft.com/office/powerpoint/2010/main" val="1879800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Η</a:t>
            </a:r>
            <a:r>
              <a:rPr lang="en-MY" dirty="0" err="1"/>
              <a:t>eatmap</a:t>
            </a:r>
            <a:endParaRPr lang="en-MY" dirty="0"/>
          </a:p>
        </p:txBody>
      </p:sp>
      <p:sp>
        <p:nvSpPr>
          <p:cNvPr id="3" name="Content Placeholder 2"/>
          <p:cNvSpPr>
            <a:spLocks noGrp="1"/>
          </p:cNvSpPr>
          <p:nvPr>
            <p:ph idx="1"/>
          </p:nvPr>
        </p:nvSpPr>
        <p:spPr/>
        <p:txBody>
          <a:bodyPr/>
          <a:lstStyle/>
          <a:p>
            <a:pPr marL="0" indent="0">
              <a:buNone/>
            </a:pPr>
            <a:endParaRPr lang="en-MY" dirty="0"/>
          </a:p>
          <a:p>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58</a:t>
            </a:fld>
            <a:endParaRPr lang="en-MY"/>
          </a:p>
        </p:txBody>
      </p:sp>
      <p:sp>
        <p:nvSpPr>
          <p:cNvPr id="8" name="TextBox 7"/>
          <p:cNvSpPr txBox="1"/>
          <p:nvPr/>
        </p:nvSpPr>
        <p:spPr>
          <a:xfrm>
            <a:off x="738188" y="1233491"/>
            <a:ext cx="8856984" cy="1631216"/>
          </a:xfrm>
          <a:prstGeom prst="rect">
            <a:avLst/>
          </a:prstGeom>
          <a:noFill/>
        </p:spPr>
        <p:txBody>
          <a:bodyPr wrap="square" rtlCol="0">
            <a:spAutoFit/>
          </a:bodyPr>
          <a:lstStyle/>
          <a:p>
            <a:pPr marL="342900" indent="-342900">
              <a:buFont typeface="Arial" panose="020B0604020202020204" pitchFamily="34" charset="0"/>
              <a:buChar char="•"/>
            </a:pPr>
            <a:r>
              <a:rPr lang="en-MY" sz="2000" dirty="0"/>
              <a:t>Heatmap is a special case of tables</a:t>
            </a:r>
          </a:p>
          <a:p>
            <a:pPr marL="342900" indent="-342900">
              <a:buFont typeface="Arial" panose="020B0604020202020204" pitchFamily="34" charset="0"/>
              <a:buChar char="•"/>
            </a:pPr>
            <a:r>
              <a:rPr lang="en-MY" sz="2000" dirty="0"/>
              <a:t>Tabular display of data, where in place of (or in addition to) the numbers, coloured cells convey the relative magnitude of those numbers</a:t>
            </a:r>
          </a:p>
          <a:p>
            <a:pPr marL="342900" indent="-342900">
              <a:buFont typeface="Arial" panose="020B0604020202020204" pitchFamily="34" charset="0"/>
              <a:buChar char="•"/>
            </a:pPr>
            <a:r>
              <a:rPr lang="en-MY" sz="2000" dirty="0"/>
              <a:t>Colour saturation provides visual cues, helping our eyes and brains more quickly zero in on the potential points of interest</a:t>
            </a:r>
          </a:p>
        </p:txBody>
      </p:sp>
      <p:graphicFrame>
        <p:nvGraphicFramePr>
          <p:cNvPr id="9" name="Table 8"/>
          <p:cNvGraphicFramePr>
            <a:graphicFrameLocks noGrp="1"/>
          </p:cNvGraphicFramePr>
          <p:nvPr/>
        </p:nvGraphicFramePr>
        <p:xfrm>
          <a:off x="702112" y="4086671"/>
          <a:ext cx="3924508" cy="1854200"/>
        </p:xfrm>
        <a:graphic>
          <a:graphicData uri="http://schemas.openxmlformats.org/drawingml/2006/table">
            <a:tbl>
              <a:tblPr firstRow="1" bandRow="1">
                <a:tableStyleId>{2D5ABB26-0587-4C30-8999-92F81FD0307C}</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70840">
                <a:tc>
                  <a:txBody>
                    <a:bodyPr/>
                    <a:lstStyle/>
                    <a:p>
                      <a:endParaRPr lang="en-MY" sz="1600" dirty="0"/>
                    </a:p>
                  </a:txBody>
                  <a:tcPr>
                    <a:lnR w="38100" cap="flat" cmpd="sng" algn="ctr">
                      <a:solidFill>
                        <a:schemeClr val="bg1">
                          <a:lumMod val="65000"/>
                        </a:schemeClr>
                      </a:solidFill>
                      <a:prstDash val="solid"/>
                      <a:round/>
                      <a:headEnd type="none" w="med" len="med"/>
                      <a:tailEnd type="none" w="med" len="med"/>
                    </a:lnR>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1</a:t>
                      </a:r>
                    </a:p>
                  </a:txBody>
                  <a:tcPr>
                    <a:lnL w="38100" cap="flat" cmpd="sng" algn="ctr">
                      <a:solidFill>
                        <a:schemeClr val="bg1">
                          <a:lumMod val="65000"/>
                        </a:schemeClr>
                      </a:solidFill>
                      <a:prstDash val="solid"/>
                      <a:round/>
                      <a:headEnd type="none" w="med" len="med"/>
                      <a:tailEnd type="none" w="med" len="med"/>
                    </a:lnL>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2</a:t>
                      </a:r>
                    </a:p>
                  </a:txBody>
                  <a:tcPr>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3</a:t>
                      </a:r>
                    </a:p>
                  </a:txBody>
                  <a:tcPr>
                    <a:lnB w="381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02804325"/>
                  </a:ext>
                </a:extLst>
              </a:tr>
              <a:tr h="370840">
                <a:tc>
                  <a:txBody>
                    <a:bodyPr/>
                    <a:lstStyle/>
                    <a:p>
                      <a:r>
                        <a:rPr lang="en-MY" sz="1600" dirty="0"/>
                        <a:t>A</a:t>
                      </a:r>
                    </a:p>
                  </a:txBody>
                  <a:tcPr>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tcPr>
                </a:tc>
                <a:tc>
                  <a:txBody>
                    <a:bodyPr/>
                    <a:lstStyle/>
                    <a:p>
                      <a:r>
                        <a:rPr lang="en-MY" sz="1600" dirty="0"/>
                        <a:t>10%</a:t>
                      </a:r>
                    </a:p>
                  </a:txBody>
                  <a:tcPr>
                    <a:lnL w="38100" cap="flat" cmpd="sng" algn="ctr">
                      <a:solidFill>
                        <a:schemeClr val="bg1">
                          <a:lumMod val="65000"/>
                        </a:schemeClr>
                      </a:solidFill>
                      <a:prstDash val="solid"/>
                      <a:round/>
                      <a:headEnd type="none" w="med" len="med"/>
                      <a:tailEnd type="none" w="med" len="med"/>
                    </a:lnL>
                    <a:lnT w="38100" cap="flat" cmpd="sng" algn="ctr">
                      <a:solidFill>
                        <a:schemeClr val="bg1">
                          <a:lumMod val="65000"/>
                        </a:schemeClr>
                      </a:solidFill>
                      <a:prstDash val="solid"/>
                      <a:round/>
                      <a:headEnd type="none" w="med" len="med"/>
                      <a:tailEnd type="none" w="med" len="med"/>
                    </a:lnT>
                  </a:tcPr>
                </a:tc>
                <a:tc>
                  <a:txBody>
                    <a:bodyPr/>
                    <a:lstStyle/>
                    <a:p>
                      <a:r>
                        <a:rPr lang="en-MY" sz="1600" dirty="0"/>
                        <a:t>23%</a:t>
                      </a:r>
                    </a:p>
                  </a:txBody>
                  <a:tcPr>
                    <a:lnT w="38100" cap="flat" cmpd="sng" algn="ctr">
                      <a:solidFill>
                        <a:schemeClr val="bg1">
                          <a:lumMod val="65000"/>
                        </a:schemeClr>
                      </a:solidFill>
                      <a:prstDash val="solid"/>
                      <a:round/>
                      <a:headEnd type="none" w="med" len="med"/>
                      <a:tailEnd type="none" w="med" len="med"/>
                    </a:lnT>
                  </a:tcPr>
                </a:tc>
                <a:tc>
                  <a:txBody>
                    <a:bodyPr/>
                    <a:lstStyle/>
                    <a:p>
                      <a:r>
                        <a:rPr lang="en-MY" sz="1600" dirty="0"/>
                        <a:t>5%</a:t>
                      </a:r>
                    </a:p>
                  </a:txBody>
                  <a:tcPr>
                    <a:lnT w="3810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1028112731"/>
                  </a:ext>
                </a:extLst>
              </a:tr>
              <a:tr h="370840">
                <a:tc>
                  <a:txBody>
                    <a:bodyPr/>
                    <a:lstStyle/>
                    <a:p>
                      <a:r>
                        <a:rPr lang="en-MY" sz="1600" dirty="0"/>
                        <a:t>B</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20%</a:t>
                      </a:r>
                    </a:p>
                  </a:txBody>
                  <a:tcPr>
                    <a:lnL w="38100" cap="flat" cmpd="sng" algn="ctr">
                      <a:solidFill>
                        <a:schemeClr val="bg1">
                          <a:lumMod val="65000"/>
                        </a:schemeClr>
                      </a:solidFill>
                      <a:prstDash val="solid"/>
                      <a:round/>
                      <a:headEnd type="none" w="med" len="med"/>
                      <a:tailEnd type="none" w="med" len="med"/>
                    </a:lnL>
                  </a:tcPr>
                </a:tc>
                <a:tc>
                  <a:txBody>
                    <a:bodyPr/>
                    <a:lstStyle/>
                    <a:p>
                      <a:r>
                        <a:rPr lang="en-MY" sz="1600" dirty="0"/>
                        <a:t>47%</a:t>
                      </a:r>
                    </a:p>
                  </a:txBody>
                  <a:tcPr/>
                </a:tc>
                <a:tc>
                  <a:txBody>
                    <a:bodyPr/>
                    <a:lstStyle/>
                    <a:p>
                      <a:r>
                        <a:rPr lang="en-MY" sz="1600" dirty="0"/>
                        <a:t>76%</a:t>
                      </a:r>
                    </a:p>
                  </a:txBody>
                  <a:tcPr/>
                </a:tc>
                <a:extLst>
                  <a:ext uri="{0D108BD9-81ED-4DB2-BD59-A6C34878D82A}">
                    <a16:rowId xmlns:a16="http://schemas.microsoft.com/office/drawing/2014/main" val="3015066545"/>
                  </a:ext>
                </a:extLst>
              </a:tr>
              <a:tr h="370840">
                <a:tc>
                  <a:txBody>
                    <a:bodyPr/>
                    <a:lstStyle/>
                    <a:p>
                      <a:r>
                        <a:rPr lang="en-MY" sz="1600" dirty="0"/>
                        <a:t>C</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25%</a:t>
                      </a:r>
                    </a:p>
                  </a:txBody>
                  <a:tcPr>
                    <a:lnL w="38100" cap="flat" cmpd="sng" algn="ctr">
                      <a:solidFill>
                        <a:schemeClr val="bg1">
                          <a:lumMod val="65000"/>
                        </a:schemeClr>
                      </a:solidFill>
                      <a:prstDash val="solid"/>
                      <a:round/>
                      <a:headEnd type="none" w="med" len="med"/>
                      <a:tailEnd type="none" w="med" len="med"/>
                    </a:lnL>
                  </a:tcPr>
                </a:tc>
                <a:tc>
                  <a:txBody>
                    <a:bodyPr/>
                    <a:lstStyle/>
                    <a:p>
                      <a:r>
                        <a:rPr lang="en-MY" sz="1600" dirty="0"/>
                        <a:t>89%</a:t>
                      </a:r>
                    </a:p>
                  </a:txBody>
                  <a:tcPr/>
                </a:tc>
                <a:tc>
                  <a:txBody>
                    <a:bodyPr/>
                    <a:lstStyle/>
                    <a:p>
                      <a:r>
                        <a:rPr lang="en-MY" sz="1600" dirty="0"/>
                        <a:t>34%</a:t>
                      </a:r>
                    </a:p>
                  </a:txBody>
                  <a:tcPr/>
                </a:tc>
                <a:extLst>
                  <a:ext uri="{0D108BD9-81ED-4DB2-BD59-A6C34878D82A}">
                    <a16:rowId xmlns:a16="http://schemas.microsoft.com/office/drawing/2014/main" val="218599754"/>
                  </a:ext>
                </a:extLst>
              </a:tr>
              <a:tr h="370840">
                <a:tc>
                  <a:txBody>
                    <a:bodyPr/>
                    <a:lstStyle/>
                    <a:p>
                      <a:r>
                        <a:rPr lang="en-MY" sz="1600" dirty="0"/>
                        <a:t>D</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35%</a:t>
                      </a:r>
                    </a:p>
                  </a:txBody>
                  <a:tcPr>
                    <a:lnL w="38100" cap="flat" cmpd="sng" algn="ctr">
                      <a:solidFill>
                        <a:schemeClr val="bg1">
                          <a:lumMod val="65000"/>
                        </a:schemeClr>
                      </a:solidFill>
                      <a:prstDash val="solid"/>
                      <a:round/>
                      <a:headEnd type="none" w="med" len="med"/>
                      <a:tailEnd type="none" w="med" len="med"/>
                    </a:lnL>
                  </a:tcPr>
                </a:tc>
                <a:tc>
                  <a:txBody>
                    <a:bodyPr/>
                    <a:lstStyle/>
                    <a:p>
                      <a:r>
                        <a:rPr lang="en-MY" sz="1600" dirty="0"/>
                        <a:t>27%</a:t>
                      </a:r>
                    </a:p>
                  </a:txBody>
                  <a:tcPr/>
                </a:tc>
                <a:tc>
                  <a:txBody>
                    <a:bodyPr/>
                    <a:lstStyle/>
                    <a:p>
                      <a:r>
                        <a:rPr lang="en-MY" sz="1600" dirty="0"/>
                        <a:t>95%</a:t>
                      </a:r>
                    </a:p>
                  </a:txBody>
                  <a:tcPr/>
                </a:tc>
                <a:extLst>
                  <a:ext uri="{0D108BD9-81ED-4DB2-BD59-A6C34878D82A}">
                    <a16:rowId xmlns:a16="http://schemas.microsoft.com/office/drawing/2014/main" val="3913127752"/>
                  </a:ext>
                </a:extLst>
              </a:tr>
            </a:tbl>
          </a:graphicData>
        </a:graphic>
      </p:graphicFrame>
      <p:graphicFrame>
        <p:nvGraphicFramePr>
          <p:cNvPr id="11" name="Table 10"/>
          <p:cNvGraphicFramePr>
            <a:graphicFrameLocks noGrp="1"/>
          </p:cNvGraphicFramePr>
          <p:nvPr/>
        </p:nvGraphicFramePr>
        <p:xfrm>
          <a:off x="5670664" y="4086671"/>
          <a:ext cx="3924508" cy="1854200"/>
        </p:xfrm>
        <a:graphic>
          <a:graphicData uri="http://schemas.openxmlformats.org/drawingml/2006/table">
            <a:tbl>
              <a:tblPr firstRow="1" bandRow="1">
                <a:tableStyleId>{2D5ABB26-0587-4C30-8999-92F81FD0307C}</a:tableStyleId>
              </a:tblPr>
              <a:tblGrid>
                <a:gridCol w="981127">
                  <a:extLst>
                    <a:ext uri="{9D8B030D-6E8A-4147-A177-3AD203B41FA5}">
                      <a16:colId xmlns:a16="http://schemas.microsoft.com/office/drawing/2014/main" val="4176958070"/>
                    </a:ext>
                  </a:extLst>
                </a:gridCol>
                <a:gridCol w="981127">
                  <a:extLst>
                    <a:ext uri="{9D8B030D-6E8A-4147-A177-3AD203B41FA5}">
                      <a16:colId xmlns:a16="http://schemas.microsoft.com/office/drawing/2014/main" val="523852706"/>
                    </a:ext>
                  </a:extLst>
                </a:gridCol>
                <a:gridCol w="981127">
                  <a:extLst>
                    <a:ext uri="{9D8B030D-6E8A-4147-A177-3AD203B41FA5}">
                      <a16:colId xmlns:a16="http://schemas.microsoft.com/office/drawing/2014/main" val="719700881"/>
                    </a:ext>
                  </a:extLst>
                </a:gridCol>
                <a:gridCol w="981127">
                  <a:extLst>
                    <a:ext uri="{9D8B030D-6E8A-4147-A177-3AD203B41FA5}">
                      <a16:colId xmlns:a16="http://schemas.microsoft.com/office/drawing/2014/main" val="3964662602"/>
                    </a:ext>
                  </a:extLst>
                </a:gridCol>
              </a:tblGrid>
              <a:tr h="370840">
                <a:tc>
                  <a:txBody>
                    <a:bodyPr/>
                    <a:lstStyle/>
                    <a:p>
                      <a:endParaRPr lang="en-MY" sz="1600" dirty="0"/>
                    </a:p>
                  </a:txBody>
                  <a:tcPr>
                    <a:lnR w="38100" cap="flat" cmpd="sng" algn="ctr">
                      <a:solidFill>
                        <a:schemeClr val="bg1">
                          <a:lumMod val="65000"/>
                        </a:schemeClr>
                      </a:solidFill>
                      <a:prstDash val="solid"/>
                      <a:round/>
                      <a:headEnd type="none" w="med" len="med"/>
                      <a:tailEnd type="none" w="med" len="med"/>
                    </a:lnR>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1</a:t>
                      </a:r>
                    </a:p>
                  </a:txBody>
                  <a:tcPr>
                    <a:lnL w="38100" cap="flat" cmpd="sng" algn="ctr">
                      <a:solidFill>
                        <a:schemeClr val="bg1">
                          <a:lumMod val="65000"/>
                        </a:schemeClr>
                      </a:solidFill>
                      <a:prstDash val="solid"/>
                      <a:round/>
                      <a:headEnd type="none" w="med" len="med"/>
                      <a:tailEnd type="none" w="med" len="med"/>
                    </a:lnL>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2</a:t>
                      </a:r>
                    </a:p>
                  </a:txBody>
                  <a:tcPr>
                    <a:lnB w="38100" cap="flat" cmpd="sng" algn="ctr">
                      <a:solidFill>
                        <a:schemeClr val="bg1">
                          <a:lumMod val="65000"/>
                        </a:schemeClr>
                      </a:solidFill>
                      <a:prstDash val="solid"/>
                      <a:round/>
                      <a:headEnd type="none" w="med" len="med"/>
                      <a:tailEnd type="none" w="med" len="med"/>
                    </a:lnB>
                  </a:tcPr>
                </a:tc>
                <a:tc>
                  <a:txBody>
                    <a:bodyPr/>
                    <a:lstStyle/>
                    <a:p>
                      <a:r>
                        <a:rPr lang="en-MY" sz="1600" dirty="0"/>
                        <a:t>Product 3</a:t>
                      </a:r>
                    </a:p>
                  </a:txBody>
                  <a:tcPr>
                    <a:lnB w="381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02804325"/>
                  </a:ext>
                </a:extLst>
              </a:tr>
              <a:tr h="370840">
                <a:tc>
                  <a:txBody>
                    <a:bodyPr/>
                    <a:lstStyle/>
                    <a:p>
                      <a:r>
                        <a:rPr lang="en-MY" sz="1600" dirty="0"/>
                        <a:t>A</a:t>
                      </a:r>
                    </a:p>
                  </a:txBody>
                  <a:tcPr>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tcPr>
                </a:tc>
                <a:tc>
                  <a:txBody>
                    <a:bodyPr/>
                    <a:lstStyle/>
                    <a:p>
                      <a:r>
                        <a:rPr lang="en-MY" sz="1600" dirty="0"/>
                        <a:t>10%</a:t>
                      </a:r>
                    </a:p>
                  </a:txBody>
                  <a:tcPr>
                    <a:lnL w="38100" cap="flat" cmpd="sng" algn="ctr">
                      <a:solidFill>
                        <a:schemeClr val="bg1">
                          <a:lumMod val="65000"/>
                        </a:schemeClr>
                      </a:solidFill>
                      <a:prstDash val="solid"/>
                      <a:round/>
                      <a:headEnd type="none" w="med" len="med"/>
                      <a:tailEnd type="none" w="med" len="med"/>
                    </a:lnL>
                    <a:lnT w="38100" cap="flat" cmpd="sng" algn="ctr">
                      <a:solidFill>
                        <a:schemeClr val="bg1">
                          <a:lumMod val="65000"/>
                        </a:schemeClr>
                      </a:solidFill>
                      <a:prstDash val="solid"/>
                      <a:round/>
                      <a:headEnd type="none" w="med" len="med"/>
                      <a:tailEnd type="none" w="med" len="med"/>
                    </a:lnT>
                  </a:tcPr>
                </a:tc>
                <a:tc>
                  <a:txBody>
                    <a:bodyPr/>
                    <a:lstStyle/>
                    <a:p>
                      <a:r>
                        <a:rPr lang="en-MY" sz="1600" dirty="0"/>
                        <a:t>23%</a:t>
                      </a:r>
                    </a:p>
                  </a:txBody>
                  <a:tcPr>
                    <a:lnT w="38100" cap="flat" cmpd="sng" algn="ctr">
                      <a:solidFill>
                        <a:schemeClr val="bg1">
                          <a:lumMod val="65000"/>
                        </a:schemeClr>
                      </a:solidFill>
                      <a:prstDash val="solid"/>
                      <a:round/>
                      <a:headEnd type="none" w="med" len="med"/>
                      <a:tailEnd type="none" w="med" len="med"/>
                    </a:lnT>
                    <a:solidFill>
                      <a:schemeClr val="accent1">
                        <a:lumMod val="40000"/>
                        <a:lumOff val="60000"/>
                      </a:schemeClr>
                    </a:solidFill>
                  </a:tcPr>
                </a:tc>
                <a:tc>
                  <a:txBody>
                    <a:bodyPr/>
                    <a:lstStyle/>
                    <a:p>
                      <a:r>
                        <a:rPr lang="en-MY" sz="1600" dirty="0"/>
                        <a:t>5%</a:t>
                      </a:r>
                    </a:p>
                  </a:txBody>
                  <a:tcPr>
                    <a:lnT w="3810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1028112731"/>
                  </a:ext>
                </a:extLst>
              </a:tr>
              <a:tr h="370840">
                <a:tc>
                  <a:txBody>
                    <a:bodyPr/>
                    <a:lstStyle/>
                    <a:p>
                      <a:r>
                        <a:rPr lang="en-MY" sz="1600" dirty="0"/>
                        <a:t>B</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20%</a:t>
                      </a:r>
                    </a:p>
                  </a:txBody>
                  <a:tcPr>
                    <a:lnL w="38100" cap="flat" cmpd="sng" algn="ctr">
                      <a:solidFill>
                        <a:schemeClr val="bg1">
                          <a:lumMod val="65000"/>
                        </a:schemeClr>
                      </a:solidFill>
                      <a:prstDash val="solid"/>
                      <a:round/>
                      <a:headEnd type="none" w="med" len="med"/>
                      <a:tailEnd type="none" w="med" len="med"/>
                    </a:lnL>
                    <a:solidFill>
                      <a:schemeClr val="accent1">
                        <a:lumMod val="40000"/>
                        <a:lumOff val="60000"/>
                      </a:schemeClr>
                    </a:solidFill>
                  </a:tcPr>
                </a:tc>
                <a:tc>
                  <a:txBody>
                    <a:bodyPr/>
                    <a:lstStyle/>
                    <a:p>
                      <a:r>
                        <a:rPr lang="en-MY" sz="1600" dirty="0"/>
                        <a:t>47%</a:t>
                      </a:r>
                    </a:p>
                  </a:txBody>
                  <a:tcPr>
                    <a:solidFill>
                      <a:schemeClr val="accent1">
                        <a:lumMod val="60000"/>
                        <a:lumOff val="40000"/>
                      </a:schemeClr>
                    </a:solidFill>
                  </a:tcPr>
                </a:tc>
                <a:tc>
                  <a:txBody>
                    <a:bodyPr/>
                    <a:lstStyle/>
                    <a:p>
                      <a:r>
                        <a:rPr lang="en-MY" sz="1600" dirty="0"/>
                        <a:t>76%</a:t>
                      </a:r>
                    </a:p>
                  </a:txBody>
                  <a:tcPr>
                    <a:solidFill>
                      <a:schemeClr val="accent1">
                        <a:lumMod val="75000"/>
                      </a:schemeClr>
                    </a:solidFill>
                  </a:tcPr>
                </a:tc>
                <a:extLst>
                  <a:ext uri="{0D108BD9-81ED-4DB2-BD59-A6C34878D82A}">
                    <a16:rowId xmlns:a16="http://schemas.microsoft.com/office/drawing/2014/main" val="3015066545"/>
                  </a:ext>
                </a:extLst>
              </a:tr>
              <a:tr h="370840">
                <a:tc>
                  <a:txBody>
                    <a:bodyPr/>
                    <a:lstStyle/>
                    <a:p>
                      <a:r>
                        <a:rPr lang="en-MY" sz="1600" dirty="0"/>
                        <a:t>C</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25%</a:t>
                      </a:r>
                    </a:p>
                  </a:txBody>
                  <a:tcPr>
                    <a:lnL w="38100" cap="flat" cmpd="sng" algn="ctr">
                      <a:solidFill>
                        <a:schemeClr val="bg1">
                          <a:lumMod val="65000"/>
                        </a:schemeClr>
                      </a:solidFill>
                      <a:prstDash val="solid"/>
                      <a:round/>
                      <a:headEnd type="none" w="med" len="med"/>
                      <a:tailEnd type="none" w="med" len="med"/>
                    </a:lnL>
                    <a:solidFill>
                      <a:schemeClr val="accent1">
                        <a:lumMod val="40000"/>
                        <a:lumOff val="60000"/>
                      </a:schemeClr>
                    </a:solidFill>
                  </a:tcPr>
                </a:tc>
                <a:tc>
                  <a:txBody>
                    <a:bodyPr/>
                    <a:lstStyle/>
                    <a:p>
                      <a:r>
                        <a:rPr lang="en-MY" sz="1600" dirty="0"/>
                        <a:t>89%</a:t>
                      </a:r>
                    </a:p>
                  </a:txBody>
                  <a:tcPr>
                    <a:solidFill>
                      <a:schemeClr val="accent1">
                        <a:lumMod val="75000"/>
                      </a:schemeClr>
                    </a:solidFill>
                  </a:tcPr>
                </a:tc>
                <a:tc>
                  <a:txBody>
                    <a:bodyPr/>
                    <a:lstStyle/>
                    <a:p>
                      <a:r>
                        <a:rPr lang="en-MY" sz="1600" dirty="0"/>
                        <a:t>34%</a:t>
                      </a:r>
                    </a:p>
                  </a:txBody>
                  <a:tcPr>
                    <a:solidFill>
                      <a:schemeClr val="accent1">
                        <a:lumMod val="60000"/>
                        <a:lumOff val="40000"/>
                      </a:schemeClr>
                    </a:solidFill>
                  </a:tcPr>
                </a:tc>
                <a:extLst>
                  <a:ext uri="{0D108BD9-81ED-4DB2-BD59-A6C34878D82A}">
                    <a16:rowId xmlns:a16="http://schemas.microsoft.com/office/drawing/2014/main" val="218599754"/>
                  </a:ext>
                </a:extLst>
              </a:tr>
              <a:tr h="370840">
                <a:tc>
                  <a:txBody>
                    <a:bodyPr/>
                    <a:lstStyle/>
                    <a:p>
                      <a:r>
                        <a:rPr lang="en-MY" sz="1600" dirty="0"/>
                        <a:t>D</a:t>
                      </a:r>
                    </a:p>
                  </a:txBody>
                  <a:tcPr>
                    <a:lnR w="38100" cap="flat" cmpd="sng" algn="ctr">
                      <a:solidFill>
                        <a:schemeClr val="bg1">
                          <a:lumMod val="65000"/>
                        </a:schemeClr>
                      </a:solidFill>
                      <a:prstDash val="solid"/>
                      <a:round/>
                      <a:headEnd type="none" w="med" len="med"/>
                      <a:tailEnd type="none" w="med" len="med"/>
                    </a:lnR>
                  </a:tcPr>
                </a:tc>
                <a:tc>
                  <a:txBody>
                    <a:bodyPr/>
                    <a:lstStyle/>
                    <a:p>
                      <a:r>
                        <a:rPr lang="en-MY" sz="1600" dirty="0"/>
                        <a:t>35%</a:t>
                      </a:r>
                    </a:p>
                  </a:txBody>
                  <a:tcPr>
                    <a:lnL w="38100" cap="flat" cmpd="sng" algn="ctr">
                      <a:solidFill>
                        <a:schemeClr val="bg1">
                          <a:lumMod val="65000"/>
                        </a:schemeClr>
                      </a:solidFill>
                      <a:prstDash val="solid"/>
                      <a:round/>
                      <a:headEnd type="none" w="med" len="med"/>
                      <a:tailEnd type="none" w="med" len="med"/>
                    </a:lnL>
                    <a:solidFill>
                      <a:schemeClr val="accent1">
                        <a:lumMod val="60000"/>
                        <a:lumOff val="40000"/>
                      </a:schemeClr>
                    </a:solidFill>
                  </a:tcPr>
                </a:tc>
                <a:tc>
                  <a:txBody>
                    <a:bodyPr/>
                    <a:lstStyle/>
                    <a:p>
                      <a:r>
                        <a:rPr lang="en-MY" sz="1600" dirty="0"/>
                        <a:t>27%</a:t>
                      </a:r>
                    </a:p>
                  </a:txBody>
                  <a:tcPr>
                    <a:solidFill>
                      <a:schemeClr val="accent1">
                        <a:lumMod val="40000"/>
                        <a:lumOff val="60000"/>
                      </a:schemeClr>
                    </a:solidFill>
                  </a:tcPr>
                </a:tc>
                <a:tc>
                  <a:txBody>
                    <a:bodyPr/>
                    <a:lstStyle/>
                    <a:p>
                      <a:r>
                        <a:rPr lang="en-MY" sz="1600" dirty="0"/>
                        <a:t>95%</a:t>
                      </a:r>
                    </a:p>
                  </a:txBody>
                  <a:tcPr>
                    <a:solidFill>
                      <a:schemeClr val="accent1">
                        <a:lumMod val="75000"/>
                      </a:schemeClr>
                    </a:solidFill>
                  </a:tcPr>
                </a:tc>
                <a:extLst>
                  <a:ext uri="{0D108BD9-81ED-4DB2-BD59-A6C34878D82A}">
                    <a16:rowId xmlns:a16="http://schemas.microsoft.com/office/drawing/2014/main" val="3913127752"/>
                  </a:ext>
                </a:extLst>
              </a:tr>
            </a:tbl>
          </a:graphicData>
        </a:graphic>
      </p:graphicFrame>
      <p:sp>
        <p:nvSpPr>
          <p:cNvPr id="12" name="TextBox 11"/>
          <p:cNvSpPr txBox="1"/>
          <p:nvPr/>
        </p:nvSpPr>
        <p:spPr>
          <a:xfrm>
            <a:off x="680838" y="3555159"/>
            <a:ext cx="2081979" cy="369332"/>
          </a:xfrm>
          <a:prstGeom prst="rect">
            <a:avLst/>
          </a:prstGeom>
          <a:noFill/>
        </p:spPr>
        <p:txBody>
          <a:bodyPr wrap="square" rtlCol="0">
            <a:spAutoFit/>
          </a:bodyPr>
          <a:lstStyle/>
          <a:p>
            <a:r>
              <a:rPr lang="en-MY" sz="1800" dirty="0"/>
              <a:t>Table</a:t>
            </a:r>
            <a:endParaRPr lang="en-MY" sz="2400" dirty="0"/>
          </a:p>
        </p:txBody>
      </p:sp>
      <p:sp>
        <p:nvSpPr>
          <p:cNvPr id="13" name="TextBox 12"/>
          <p:cNvSpPr txBox="1"/>
          <p:nvPr/>
        </p:nvSpPr>
        <p:spPr>
          <a:xfrm>
            <a:off x="5670664" y="3327376"/>
            <a:ext cx="2081979" cy="646331"/>
          </a:xfrm>
          <a:prstGeom prst="rect">
            <a:avLst/>
          </a:prstGeom>
          <a:noFill/>
        </p:spPr>
        <p:txBody>
          <a:bodyPr wrap="square" rtlCol="0">
            <a:spAutoFit/>
          </a:bodyPr>
          <a:lstStyle/>
          <a:p>
            <a:r>
              <a:rPr lang="en-MY" sz="1800" dirty="0"/>
              <a:t>Heatmap</a:t>
            </a:r>
          </a:p>
          <a:p>
            <a:r>
              <a:rPr lang="en-MY" sz="1800" b="1" dirty="0">
                <a:solidFill>
                  <a:schemeClr val="tx2">
                    <a:lumMod val="40000"/>
                    <a:lumOff val="60000"/>
                  </a:schemeClr>
                </a:solidFill>
              </a:rPr>
              <a:t>LOW</a:t>
            </a:r>
            <a:r>
              <a:rPr lang="en-MY" sz="1800" b="1" dirty="0"/>
              <a:t>-</a:t>
            </a:r>
            <a:r>
              <a:rPr lang="en-MY" sz="1800" b="1" dirty="0">
                <a:solidFill>
                  <a:schemeClr val="accent1">
                    <a:lumMod val="75000"/>
                  </a:schemeClr>
                </a:solidFill>
              </a:rPr>
              <a:t>HIGH</a:t>
            </a:r>
            <a:endParaRPr lang="en-MY" sz="2400" b="1" dirty="0">
              <a:solidFill>
                <a:schemeClr val="accent1">
                  <a:lumMod val="75000"/>
                </a:schemeClr>
              </a:solidFill>
            </a:endParaRPr>
          </a:p>
        </p:txBody>
      </p:sp>
    </p:spTree>
    <p:extLst>
      <p:ext uri="{BB962C8B-B14F-4D97-AF65-F5344CB8AC3E}">
        <p14:creationId xmlns:p14="http://schemas.microsoft.com/office/powerpoint/2010/main" val="152618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Plots</a:t>
            </a:r>
            <a:endParaRPr lang="en-MY" dirty="0"/>
          </a:p>
        </p:txBody>
      </p:sp>
      <p:sp>
        <p:nvSpPr>
          <p:cNvPr id="4" name="Slide Number Placeholder 3"/>
          <p:cNvSpPr>
            <a:spLocks noGrp="1"/>
          </p:cNvSpPr>
          <p:nvPr>
            <p:ph type="sldNum" sz="quarter" idx="12"/>
          </p:nvPr>
        </p:nvSpPr>
        <p:spPr/>
        <p:txBody>
          <a:bodyPr/>
          <a:lstStyle/>
          <a:p>
            <a:fld id="{D94491C3-884D-44A8-8E34-95C425C8F2C4}" type="slidenum">
              <a:rPr lang="en-MY" smtClean="0"/>
              <a:t>59</a:t>
            </a:fld>
            <a:endParaRPr lang="en-MY"/>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716" y="3705234"/>
            <a:ext cx="6819900" cy="2501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716" y="1407387"/>
            <a:ext cx="6667500" cy="1905000"/>
          </a:xfrm>
          <a:prstGeom prst="rect">
            <a:avLst/>
          </a:prstGeom>
        </p:spPr>
      </p:pic>
      <p:sp>
        <p:nvSpPr>
          <p:cNvPr id="14" name="Rectangle 13"/>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a:t>
            </a:r>
          </a:p>
        </p:txBody>
      </p:sp>
    </p:spTree>
    <p:extLst>
      <p:ext uri="{BB962C8B-B14F-4D97-AF65-F5344CB8AC3E}">
        <p14:creationId xmlns:p14="http://schemas.microsoft.com/office/powerpoint/2010/main" val="190134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err="1"/>
              <a:t>Analyze</a:t>
            </a:r>
            <a:r>
              <a:rPr lang="en-MY" dirty="0"/>
              <a:t> (Exploratory)</a:t>
            </a:r>
          </a:p>
        </p:txBody>
      </p:sp>
      <p:pic>
        <p:nvPicPr>
          <p:cNvPr id="9" name="Content Placeholder 8"/>
          <p:cNvPicPr>
            <a:picLocks noGrp="1" noChangeAspect="1"/>
          </p:cNvPicPr>
          <p:nvPr>
            <p:ph idx="1"/>
          </p:nvPr>
        </p:nvPicPr>
        <p:blipFill>
          <a:blip r:embed="rId2"/>
          <a:stretch>
            <a:fillRect/>
          </a:stretch>
        </p:blipFill>
        <p:spPr>
          <a:xfrm>
            <a:off x="306140" y="2340471"/>
            <a:ext cx="3240360" cy="1550437"/>
          </a:xfrm>
          <a:prstGeom prst="rect">
            <a:avLst/>
          </a:prstGeom>
        </p:spPr>
      </p:pic>
      <p:sp>
        <p:nvSpPr>
          <p:cNvPr id="4" name="Slide Number Placeholder 3"/>
          <p:cNvSpPr>
            <a:spLocks noGrp="1"/>
          </p:cNvSpPr>
          <p:nvPr>
            <p:ph type="sldNum" sz="quarter" idx="12"/>
          </p:nvPr>
        </p:nvSpPr>
        <p:spPr/>
        <p:txBody>
          <a:bodyPr/>
          <a:lstStyle/>
          <a:p>
            <a:fld id="{D94491C3-884D-44A8-8E34-95C425C8F2C4}" type="slidenum">
              <a:rPr lang="en-MY" smtClean="0"/>
              <a:t>6</a:t>
            </a:fld>
            <a:endParaRPr lang="en-MY"/>
          </a:p>
        </p:txBody>
      </p:sp>
      <p:pic>
        <p:nvPicPr>
          <p:cNvPr id="5" name="Picture 4"/>
          <p:cNvPicPr>
            <a:picLocks noChangeAspect="1"/>
          </p:cNvPicPr>
          <p:nvPr/>
        </p:nvPicPr>
        <p:blipFill rotWithShape="1">
          <a:blip r:embed="rId3"/>
          <a:srcRect t="17544" r="83739" b="64912"/>
          <a:stretch/>
        </p:blipFill>
        <p:spPr>
          <a:xfrm>
            <a:off x="8962885" y="197390"/>
            <a:ext cx="1512168" cy="720080"/>
          </a:xfrm>
          <a:prstGeom prst="rect">
            <a:avLst/>
          </a:prstGeom>
        </p:spPr>
      </p:pic>
      <p:sp>
        <p:nvSpPr>
          <p:cNvPr id="6" name="Rectangle 5"/>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http://www.nytimes.com/interactive/2011/06/19/nyregion/how-many-households-are-like-yours.html</a:t>
            </a:r>
          </a:p>
        </p:txBody>
      </p:sp>
      <p:pic>
        <p:nvPicPr>
          <p:cNvPr id="3" name="Picture 2"/>
          <p:cNvPicPr>
            <a:picLocks noChangeAspect="1"/>
          </p:cNvPicPr>
          <p:nvPr/>
        </p:nvPicPr>
        <p:blipFill rotWithShape="1">
          <a:blip r:embed="rId4"/>
          <a:srcRect t="9465"/>
          <a:stretch/>
        </p:blipFill>
        <p:spPr>
          <a:xfrm>
            <a:off x="6261198" y="1135368"/>
            <a:ext cx="4287768" cy="2617968"/>
          </a:xfrm>
          <a:prstGeom prst="rect">
            <a:avLst/>
          </a:prstGeom>
        </p:spPr>
      </p:pic>
      <p:pic>
        <p:nvPicPr>
          <p:cNvPr id="7" name="Picture 6"/>
          <p:cNvPicPr>
            <a:picLocks noChangeAspect="1"/>
          </p:cNvPicPr>
          <p:nvPr/>
        </p:nvPicPr>
        <p:blipFill>
          <a:blip r:embed="rId5"/>
          <a:stretch>
            <a:fillRect/>
          </a:stretch>
        </p:blipFill>
        <p:spPr>
          <a:xfrm>
            <a:off x="6261198" y="3814660"/>
            <a:ext cx="4222715" cy="2640951"/>
          </a:xfrm>
          <a:prstGeom prst="rect">
            <a:avLst/>
          </a:prstGeom>
        </p:spPr>
      </p:pic>
      <p:cxnSp>
        <p:nvCxnSpPr>
          <p:cNvPr id="10" name="Straight Arrow Connector 9"/>
          <p:cNvCxnSpPr>
            <a:stCxn id="9" idx="3"/>
            <a:endCxn id="3" idx="1"/>
          </p:cNvCxnSpPr>
          <p:nvPr/>
        </p:nvCxnSpPr>
        <p:spPr>
          <a:xfrm flipV="1">
            <a:off x="3546500" y="2444352"/>
            <a:ext cx="2714698" cy="67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3"/>
            <a:endCxn id="7" idx="1"/>
          </p:cNvCxnSpPr>
          <p:nvPr/>
        </p:nvCxnSpPr>
        <p:spPr>
          <a:xfrm>
            <a:off x="3546500" y="3115690"/>
            <a:ext cx="2714698" cy="201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692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Design Exercise</a:t>
            </a:r>
          </a:p>
        </p:txBody>
      </p:sp>
      <p:sp>
        <p:nvSpPr>
          <p:cNvPr id="5" name="Slide Number Placeholder 4"/>
          <p:cNvSpPr>
            <a:spLocks noGrp="1"/>
          </p:cNvSpPr>
          <p:nvPr>
            <p:ph type="sldNum" sz="quarter" idx="12"/>
          </p:nvPr>
        </p:nvSpPr>
        <p:spPr/>
        <p:txBody>
          <a:bodyPr/>
          <a:lstStyle/>
          <a:p>
            <a:fld id="{D94491C3-884D-44A8-8E34-95C425C8F2C4}" type="slidenum">
              <a:rPr lang="en-MY" smtClean="0"/>
              <a:t>60</a:t>
            </a:fld>
            <a:endParaRPr lang="en-MY"/>
          </a:p>
        </p:txBody>
      </p:sp>
    </p:spTree>
    <p:extLst>
      <p:ext uri="{BB962C8B-B14F-4D97-AF65-F5344CB8AC3E}">
        <p14:creationId xmlns:p14="http://schemas.microsoft.com/office/powerpoint/2010/main" val="910404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4670" y="0"/>
            <a:ext cx="10158730" cy="1260211"/>
          </a:xfrm>
        </p:spPr>
        <p:txBody>
          <a:bodyPr/>
          <a:lstStyle/>
          <a:p>
            <a:r>
              <a:rPr lang="en-US"/>
              <a:t>Before and after a pilot summer learning science program </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8250" y="3408362"/>
            <a:ext cx="3136900" cy="2006600"/>
          </a:xfrm>
        </p:spPr>
      </p:pic>
      <p:sp>
        <p:nvSpPr>
          <p:cNvPr id="4" name="Slide Number Placeholder 3"/>
          <p:cNvSpPr>
            <a:spLocks noGrp="1"/>
          </p:cNvSpPr>
          <p:nvPr>
            <p:ph type="sldNum" sz="quarter" idx="12"/>
          </p:nvPr>
        </p:nvSpPr>
        <p:spPr/>
        <p:txBody>
          <a:bodyPr/>
          <a:lstStyle/>
          <a:p>
            <a:fld id="{D94491C3-884D-44A8-8E34-95C425C8F2C4}" type="slidenum">
              <a:rPr lang="en-MY" smtClean="0"/>
              <a:t>61</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738755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204" y="83024"/>
            <a:ext cx="8712968" cy="6176489"/>
          </a:xfrm>
        </p:spPr>
      </p:pic>
      <p:sp>
        <p:nvSpPr>
          <p:cNvPr id="4" name="Slide Number Placeholder 3"/>
          <p:cNvSpPr>
            <a:spLocks noGrp="1"/>
          </p:cNvSpPr>
          <p:nvPr>
            <p:ph type="sldNum" sz="quarter" idx="12"/>
          </p:nvPr>
        </p:nvSpPr>
        <p:spPr/>
        <p:txBody>
          <a:bodyPr/>
          <a:lstStyle/>
          <a:p>
            <a:fld id="{D94491C3-884D-44A8-8E34-95C425C8F2C4}" type="slidenum">
              <a:rPr lang="en-MY" smtClean="0"/>
              <a:t>62</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326169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8" y="2412479"/>
            <a:ext cx="10462721" cy="2625477"/>
          </a:xfrm>
        </p:spPr>
      </p:pic>
      <p:sp>
        <p:nvSpPr>
          <p:cNvPr id="4" name="Slide Number Placeholder 3"/>
          <p:cNvSpPr>
            <a:spLocks noGrp="1"/>
          </p:cNvSpPr>
          <p:nvPr>
            <p:ph type="sldNum" sz="quarter" idx="12"/>
          </p:nvPr>
        </p:nvSpPr>
        <p:spPr/>
        <p:txBody>
          <a:bodyPr/>
          <a:lstStyle/>
          <a:p>
            <a:fld id="{D94491C3-884D-44A8-8E34-95C425C8F2C4}" type="slidenum">
              <a:rPr lang="en-MY" smtClean="0"/>
              <a:t>63</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94266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212" y="199881"/>
            <a:ext cx="8243926" cy="6065981"/>
          </a:xfrm>
        </p:spPr>
      </p:pic>
      <p:sp>
        <p:nvSpPr>
          <p:cNvPr id="4" name="Slide Number Placeholder 3"/>
          <p:cNvSpPr>
            <a:spLocks noGrp="1"/>
          </p:cNvSpPr>
          <p:nvPr>
            <p:ph type="sldNum" sz="quarter" idx="12"/>
          </p:nvPr>
        </p:nvSpPr>
        <p:spPr/>
        <p:txBody>
          <a:bodyPr/>
          <a:lstStyle/>
          <a:p>
            <a:fld id="{D94491C3-884D-44A8-8E34-95C425C8F2C4}" type="slidenum">
              <a:rPr lang="en-MY" smtClean="0"/>
              <a:t>64</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858997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feel about doing science?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550" y="3148012"/>
            <a:ext cx="6718300" cy="2527300"/>
          </a:xfrm>
        </p:spPr>
      </p:pic>
      <p:sp>
        <p:nvSpPr>
          <p:cNvPr id="4" name="Slide Number Placeholder 3"/>
          <p:cNvSpPr>
            <a:spLocks noGrp="1"/>
          </p:cNvSpPr>
          <p:nvPr>
            <p:ph type="sldNum" sz="quarter" idx="12"/>
          </p:nvPr>
        </p:nvSpPr>
        <p:spPr/>
        <p:txBody>
          <a:bodyPr/>
          <a:lstStyle/>
          <a:p>
            <a:fld id="{D94491C3-884D-44A8-8E34-95C425C8F2C4}" type="slidenum">
              <a:rPr lang="en-MY" smtClean="0"/>
              <a:t>65</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788293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284" y="285776"/>
            <a:ext cx="7889701" cy="6231159"/>
          </a:xfrm>
        </p:spPr>
      </p:pic>
      <p:sp>
        <p:nvSpPr>
          <p:cNvPr id="4" name="Slide Number Placeholder 3"/>
          <p:cNvSpPr>
            <a:spLocks noGrp="1"/>
          </p:cNvSpPr>
          <p:nvPr>
            <p:ph type="sldNum" sz="quarter" idx="12"/>
          </p:nvPr>
        </p:nvSpPr>
        <p:spPr/>
        <p:txBody>
          <a:bodyPr/>
          <a:lstStyle/>
          <a:p>
            <a:fld id="{D94491C3-884D-44A8-8E34-95C425C8F2C4}" type="slidenum">
              <a:rPr lang="en-MY" smtClean="0"/>
              <a:t>66</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946421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994" y="828303"/>
            <a:ext cx="10176273" cy="4929513"/>
          </a:xfrm>
        </p:spPr>
      </p:pic>
      <p:sp>
        <p:nvSpPr>
          <p:cNvPr id="4" name="Slide Number Placeholder 3"/>
          <p:cNvSpPr>
            <a:spLocks noGrp="1"/>
          </p:cNvSpPr>
          <p:nvPr>
            <p:ph type="sldNum" sz="quarter" idx="12"/>
          </p:nvPr>
        </p:nvSpPr>
        <p:spPr/>
        <p:txBody>
          <a:bodyPr/>
          <a:lstStyle/>
          <a:p>
            <a:fld id="{D94491C3-884D-44A8-8E34-95C425C8F2C4}" type="slidenum">
              <a:rPr lang="en-MY" smtClean="0"/>
              <a:t>67</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834161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Perceptual Effectiveness</a:t>
            </a:r>
          </a:p>
        </p:txBody>
      </p:sp>
      <p:sp>
        <p:nvSpPr>
          <p:cNvPr id="5" name="Slide Number Placeholder 4"/>
          <p:cNvSpPr>
            <a:spLocks noGrp="1"/>
          </p:cNvSpPr>
          <p:nvPr>
            <p:ph type="sldNum" sz="quarter" idx="12"/>
          </p:nvPr>
        </p:nvSpPr>
        <p:spPr/>
        <p:txBody>
          <a:bodyPr/>
          <a:lstStyle/>
          <a:p>
            <a:fld id="{D94491C3-884D-44A8-8E34-95C425C8F2C4}" type="slidenum">
              <a:rPr lang="en-MY" smtClean="0"/>
              <a:t>68</a:t>
            </a:fld>
            <a:endParaRPr lang="en-MY"/>
          </a:p>
        </p:txBody>
      </p:sp>
    </p:spTree>
    <p:extLst>
      <p:ext uri="{BB962C8B-B14F-4D97-AF65-F5344CB8AC3E}">
        <p14:creationId xmlns:p14="http://schemas.microsoft.com/office/powerpoint/2010/main" val="1089510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longer?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236" y="1553792"/>
            <a:ext cx="7560840" cy="4611576"/>
          </a:xfrm>
        </p:spPr>
      </p:pic>
      <p:sp>
        <p:nvSpPr>
          <p:cNvPr id="4" name="Slide Number Placeholder 3"/>
          <p:cNvSpPr>
            <a:spLocks noGrp="1"/>
          </p:cNvSpPr>
          <p:nvPr>
            <p:ph type="sldNum" sz="quarter" idx="12"/>
          </p:nvPr>
        </p:nvSpPr>
        <p:spPr/>
        <p:txBody>
          <a:bodyPr/>
          <a:lstStyle/>
          <a:p>
            <a:fld id="{D94491C3-884D-44A8-8E34-95C425C8F2C4}" type="slidenum">
              <a:rPr lang="en-MY" smtClean="0"/>
              <a:t>69</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606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What makes an Effective Visualization?</a:t>
            </a:r>
          </a:p>
        </p:txBody>
      </p:sp>
      <p:sp>
        <p:nvSpPr>
          <p:cNvPr id="5" name="Slide Number Placeholder 4"/>
          <p:cNvSpPr>
            <a:spLocks noGrp="1"/>
          </p:cNvSpPr>
          <p:nvPr>
            <p:ph type="sldNum" sz="quarter" idx="12"/>
          </p:nvPr>
        </p:nvSpPr>
        <p:spPr/>
        <p:txBody>
          <a:bodyPr/>
          <a:lstStyle/>
          <a:p>
            <a:fld id="{D94491C3-884D-44A8-8E34-95C425C8F2C4}" type="slidenum">
              <a:rPr lang="en-MY" smtClean="0"/>
              <a:t>7</a:t>
            </a:fld>
            <a:endParaRPr lang="en-MY"/>
          </a:p>
        </p:txBody>
      </p:sp>
    </p:spTree>
    <p:extLst>
      <p:ext uri="{BB962C8B-B14F-4D97-AF65-F5344CB8AC3E}">
        <p14:creationId xmlns:p14="http://schemas.microsoft.com/office/powerpoint/2010/main" val="35786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longer?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236" y="1553792"/>
            <a:ext cx="7560840" cy="4611576"/>
          </a:xfrm>
        </p:spPr>
      </p:pic>
      <p:sp>
        <p:nvSpPr>
          <p:cNvPr id="4" name="Slide Number Placeholder 3"/>
          <p:cNvSpPr>
            <a:spLocks noGrp="1"/>
          </p:cNvSpPr>
          <p:nvPr>
            <p:ph type="sldNum" sz="quarter" idx="12"/>
          </p:nvPr>
        </p:nvSpPr>
        <p:spPr/>
        <p:txBody>
          <a:bodyPr/>
          <a:lstStyle/>
          <a:p>
            <a:fld id="{D94491C3-884D-44A8-8E34-95C425C8F2C4}" type="slidenum">
              <a:rPr lang="en-MY" smtClean="0"/>
              <a:t>70</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
        <p:nvSpPr>
          <p:cNvPr id="3" name="TextBox 2"/>
          <p:cNvSpPr txBox="1"/>
          <p:nvPr/>
        </p:nvSpPr>
        <p:spPr>
          <a:xfrm>
            <a:off x="7694566" y="2484487"/>
            <a:ext cx="1468558" cy="415498"/>
          </a:xfrm>
          <a:prstGeom prst="rect">
            <a:avLst/>
          </a:prstGeom>
          <a:noFill/>
        </p:spPr>
        <p:txBody>
          <a:bodyPr wrap="square" rtlCol="0">
            <a:spAutoFit/>
          </a:bodyPr>
          <a:lstStyle/>
          <a:p>
            <a:r>
              <a:rPr lang="en-US" b="1" dirty="0"/>
              <a:t>4x</a:t>
            </a:r>
          </a:p>
        </p:txBody>
      </p:sp>
    </p:spTree>
    <p:extLst>
      <p:ext uri="{BB962C8B-B14F-4D97-AF65-F5344CB8AC3E}">
        <p14:creationId xmlns:p14="http://schemas.microsoft.com/office/powerpoint/2010/main" val="559350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times steeper?</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834" y="1235810"/>
            <a:ext cx="5616624" cy="4985986"/>
          </a:xfrm>
        </p:spPr>
      </p:pic>
      <p:sp>
        <p:nvSpPr>
          <p:cNvPr id="4" name="Slide Number Placeholder 3"/>
          <p:cNvSpPr>
            <a:spLocks noGrp="1"/>
          </p:cNvSpPr>
          <p:nvPr>
            <p:ph type="sldNum" sz="quarter" idx="12"/>
          </p:nvPr>
        </p:nvSpPr>
        <p:spPr/>
        <p:txBody>
          <a:bodyPr/>
          <a:lstStyle/>
          <a:p>
            <a:fld id="{D94491C3-884D-44A8-8E34-95C425C8F2C4}" type="slidenum">
              <a:rPr lang="en-MY" smtClean="0"/>
              <a:t>71</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402720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times steeper?</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834" y="1235810"/>
            <a:ext cx="5616624" cy="4985986"/>
          </a:xfrm>
        </p:spPr>
      </p:pic>
      <p:sp>
        <p:nvSpPr>
          <p:cNvPr id="4" name="Slide Number Placeholder 3"/>
          <p:cNvSpPr>
            <a:spLocks noGrp="1"/>
          </p:cNvSpPr>
          <p:nvPr>
            <p:ph type="sldNum" sz="quarter" idx="12"/>
          </p:nvPr>
        </p:nvSpPr>
        <p:spPr/>
        <p:txBody>
          <a:bodyPr/>
          <a:lstStyle/>
          <a:p>
            <a:fld id="{D94491C3-884D-44A8-8E34-95C425C8F2C4}" type="slidenum">
              <a:rPr lang="en-MY" smtClean="0"/>
              <a:t>72</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
        <p:nvSpPr>
          <p:cNvPr id="3" name="TextBox 2"/>
          <p:cNvSpPr txBox="1"/>
          <p:nvPr/>
        </p:nvSpPr>
        <p:spPr>
          <a:xfrm>
            <a:off x="7694566" y="2484487"/>
            <a:ext cx="1468558" cy="415498"/>
          </a:xfrm>
          <a:prstGeom prst="rect">
            <a:avLst/>
          </a:prstGeom>
          <a:noFill/>
        </p:spPr>
        <p:txBody>
          <a:bodyPr wrap="square" rtlCol="0">
            <a:spAutoFit/>
          </a:bodyPr>
          <a:lstStyle/>
          <a:p>
            <a:r>
              <a:rPr lang="en-US" b="1"/>
              <a:t>4x</a:t>
            </a:r>
            <a:endParaRPr lang="en-US" b="1" dirty="0"/>
          </a:p>
        </p:txBody>
      </p:sp>
    </p:spTree>
    <p:extLst>
      <p:ext uri="{BB962C8B-B14F-4D97-AF65-F5344CB8AC3E}">
        <p14:creationId xmlns:p14="http://schemas.microsoft.com/office/powerpoint/2010/main" val="697184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times steeper?</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834" y="1235810"/>
            <a:ext cx="5616624" cy="4985986"/>
          </a:xfrm>
        </p:spPr>
      </p:pic>
      <p:sp>
        <p:nvSpPr>
          <p:cNvPr id="4" name="Slide Number Placeholder 3"/>
          <p:cNvSpPr>
            <a:spLocks noGrp="1"/>
          </p:cNvSpPr>
          <p:nvPr>
            <p:ph type="sldNum" sz="quarter" idx="12"/>
          </p:nvPr>
        </p:nvSpPr>
        <p:spPr/>
        <p:txBody>
          <a:bodyPr/>
          <a:lstStyle/>
          <a:p>
            <a:fld id="{D94491C3-884D-44A8-8E34-95C425C8F2C4}" type="slidenum">
              <a:rPr lang="en-MY" smtClean="0"/>
              <a:t>73</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
        <p:nvSpPr>
          <p:cNvPr id="3" name="TextBox 2"/>
          <p:cNvSpPr txBox="1"/>
          <p:nvPr/>
        </p:nvSpPr>
        <p:spPr>
          <a:xfrm>
            <a:off x="7694566" y="2484487"/>
            <a:ext cx="1468558" cy="415498"/>
          </a:xfrm>
          <a:prstGeom prst="rect">
            <a:avLst/>
          </a:prstGeom>
          <a:noFill/>
        </p:spPr>
        <p:txBody>
          <a:bodyPr wrap="square" rtlCol="0">
            <a:spAutoFit/>
          </a:bodyPr>
          <a:lstStyle/>
          <a:p>
            <a:r>
              <a:rPr lang="en-US" b="1"/>
              <a:t>4x</a:t>
            </a:r>
            <a:endParaRPr lang="en-US" b="1" dirty="0"/>
          </a:p>
        </p:txBody>
      </p:sp>
    </p:spTree>
    <p:extLst>
      <p:ext uri="{BB962C8B-B14F-4D97-AF65-F5344CB8AC3E}">
        <p14:creationId xmlns:p14="http://schemas.microsoft.com/office/powerpoint/2010/main" val="1750105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larger is the area?</a:t>
            </a:r>
          </a:p>
        </p:txBody>
      </p:sp>
      <p:sp>
        <p:nvSpPr>
          <p:cNvPr id="4" name="Slide Number Placeholder 3"/>
          <p:cNvSpPr>
            <a:spLocks noGrp="1"/>
          </p:cNvSpPr>
          <p:nvPr>
            <p:ph type="sldNum" sz="quarter" idx="12"/>
          </p:nvPr>
        </p:nvSpPr>
        <p:spPr/>
        <p:txBody>
          <a:bodyPr/>
          <a:lstStyle/>
          <a:p>
            <a:fld id="{D94491C3-884D-44A8-8E34-95C425C8F2C4}" type="slidenum">
              <a:rPr lang="en-MY" smtClean="0"/>
              <a:t>74</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28" y="1005651"/>
            <a:ext cx="8105676" cy="5489171"/>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6980" t="20182" r="20501" b="56158"/>
          <a:stretch/>
        </p:blipFill>
        <p:spPr>
          <a:xfrm>
            <a:off x="5083544" y="4140671"/>
            <a:ext cx="2635898" cy="1298745"/>
          </a:xfrm>
          <a:prstGeom prst="rect">
            <a:avLst/>
          </a:prstGeom>
        </p:spPr>
      </p:pic>
    </p:spTree>
    <p:extLst>
      <p:ext uri="{BB962C8B-B14F-4D97-AF65-F5344CB8AC3E}">
        <p14:creationId xmlns:p14="http://schemas.microsoft.com/office/powerpoint/2010/main" val="2086588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larger is the area?</a:t>
            </a:r>
          </a:p>
        </p:txBody>
      </p:sp>
      <p:sp>
        <p:nvSpPr>
          <p:cNvPr id="4" name="Slide Number Placeholder 3"/>
          <p:cNvSpPr>
            <a:spLocks noGrp="1"/>
          </p:cNvSpPr>
          <p:nvPr>
            <p:ph type="sldNum" sz="quarter" idx="12"/>
          </p:nvPr>
        </p:nvSpPr>
        <p:spPr/>
        <p:txBody>
          <a:bodyPr/>
          <a:lstStyle/>
          <a:p>
            <a:fld id="{D94491C3-884D-44A8-8E34-95C425C8F2C4}" type="slidenum">
              <a:rPr lang="en-MY" smtClean="0"/>
              <a:t>75</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28" y="1005651"/>
            <a:ext cx="8105676" cy="5489171"/>
          </a:xfrm>
          <a:prstGeom prst="rect">
            <a:avLst/>
          </a:prstGeom>
        </p:spPr>
      </p:pic>
    </p:spTree>
    <p:extLst>
      <p:ext uri="{BB962C8B-B14F-4D97-AF65-F5344CB8AC3E}">
        <p14:creationId xmlns:p14="http://schemas.microsoft.com/office/powerpoint/2010/main" val="1522528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darker?</a:t>
            </a:r>
          </a:p>
        </p:txBody>
      </p:sp>
      <p:sp>
        <p:nvSpPr>
          <p:cNvPr id="4" name="Slide Number Placeholder 3"/>
          <p:cNvSpPr>
            <a:spLocks noGrp="1"/>
          </p:cNvSpPr>
          <p:nvPr>
            <p:ph type="sldNum" sz="quarter" idx="12"/>
          </p:nvPr>
        </p:nvSpPr>
        <p:spPr/>
        <p:txBody>
          <a:bodyPr/>
          <a:lstStyle/>
          <a:p>
            <a:fld id="{D94491C3-884D-44A8-8E34-95C425C8F2C4}" type="slidenum">
              <a:rPr lang="en-MY" smtClean="0"/>
              <a:t>76</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316" y="1809477"/>
            <a:ext cx="6355596" cy="2912096"/>
          </a:xfrm>
          <a:prstGeom prst="rect">
            <a:avLst/>
          </a:prstGeom>
        </p:spPr>
      </p:pic>
    </p:spTree>
    <p:extLst>
      <p:ext uri="{BB962C8B-B14F-4D97-AF65-F5344CB8AC3E}">
        <p14:creationId xmlns:p14="http://schemas.microsoft.com/office/powerpoint/2010/main" val="614664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darker?</a:t>
            </a:r>
          </a:p>
        </p:txBody>
      </p:sp>
      <p:sp>
        <p:nvSpPr>
          <p:cNvPr id="4" name="Slide Number Placeholder 3"/>
          <p:cNvSpPr>
            <a:spLocks noGrp="1"/>
          </p:cNvSpPr>
          <p:nvPr>
            <p:ph type="sldNum" sz="quarter" idx="12"/>
          </p:nvPr>
        </p:nvSpPr>
        <p:spPr/>
        <p:txBody>
          <a:bodyPr/>
          <a:lstStyle/>
          <a:p>
            <a:fld id="{D94491C3-884D-44A8-8E34-95C425C8F2C4}" type="slidenum">
              <a:rPr lang="en-MY" smtClean="0"/>
              <a:t>77</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316" y="1809477"/>
            <a:ext cx="6355596" cy="2912096"/>
          </a:xfrm>
          <a:prstGeom prst="rect">
            <a:avLst/>
          </a:prstGeom>
        </p:spPr>
      </p:pic>
      <p:sp>
        <p:nvSpPr>
          <p:cNvPr id="6" name="TextBox 5"/>
          <p:cNvSpPr txBox="1"/>
          <p:nvPr/>
        </p:nvSpPr>
        <p:spPr>
          <a:xfrm>
            <a:off x="5068114" y="5197466"/>
            <a:ext cx="1471418" cy="415498"/>
          </a:xfrm>
          <a:prstGeom prst="rect">
            <a:avLst/>
          </a:prstGeom>
          <a:noFill/>
        </p:spPr>
        <p:txBody>
          <a:bodyPr wrap="square" rtlCol="0">
            <a:spAutoFit/>
          </a:bodyPr>
          <a:lstStyle/>
          <a:p>
            <a:r>
              <a:rPr lang="en-US" b="1" dirty="0"/>
              <a:t>2x</a:t>
            </a:r>
          </a:p>
        </p:txBody>
      </p:sp>
    </p:spTree>
    <p:extLst>
      <p:ext uri="{BB962C8B-B14F-4D97-AF65-F5344CB8AC3E}">
        <p14:creationId xmlns:p14="http://schemas.microsoft.com/office/powerpoint/2010/main" val="581521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bigger value?</a:t>
            </a:r>
          </a:p>
        </p:txBody>
      </p:sp>
      <p:sp>
        <p:nvSpPr>
          <p:cNvPr id="4" name="Slide Number Placeholder 3"/>
          <p:cNvSpPr>
            <a:spLocks noGrp="1"/>
          </p:cNvSpPr>
          <p:nvPr>
            <p:ph type="sldNum" sz="quarter" idx="12"/>
          </p:nvPr>
        </p:nvSpPr>
        <p:spPr/>
        <p:txBody>
          <a:bodyPr/>
          <a:lstStyle/>
          <a:p>
            <a:fld id="{D94491C3-884D-44A8-8E34-95C425C8F2C4}" type="slidenum">
              <a:rPr lang="en-MY" smtClean="0"/>
              <a:t>78</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428" y="1980431"/>
            <a:ext cx="4528642" cy="24484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993" y="5149063"/>
            <a:ext cx="2806700" cy="825500"/>
          </a:xfrm>
          <a:prstGeom prst="rect">
            <a:avLst/>
          </a:prstGeom>
        </p:spPr>
      </p:pic>
    </p:spTree>
    <p:extLst>
      <p:ext uri="{BB962C8B-B14F-4D97-AF65-F5344CB8AC3E}">
        <p14:creationId xmlns:p14="http://schemas.microsoft.com/office/powerpoint/2010/main" val="574539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bigger value?</a:t>
            </a:r>
          </a:p>
        </p:txBody>
      </p:sp>
      <p:sp>
        <p:nvSpPr>
          <p:cNvPr id="4" name="Slide Number Placeholder 3"/>
          <p:cNvSpPr>
            <a:spLocks noGrp="1"/>
          </p:cNvSpPr>
          <p:nvPr>
            <p:ph type="sldNum" sz="quarter" idx="12"/>
          </p:nvPr>
        </p:nvSpPr>
        <p:spPr/>
        <p:txBody>
          <a:bodyPr/>
          <a:lstStyle/>
          <a:p>
            <a:fld id="{D94491C3-884D-44A8-8E34-95C425C8F2C4}" type="slidenum">
              <a:rPr lang="en-MY" smtClean="0"/>
              <a:t>79</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428" y="1980431"/>
            <a:ext cx="4528642" cy="24484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993" y="5149063"/>
            <a:ext cx="2806700" cy="825500"/>
          </a:xfrm>
          <a:prstGeom prst="rect">
            <a:avLst/>
          </a:prstGeom>
        </p:spPr>
      </p:pic>
      <p:sp>
        <p:nvSpPr>
          <p:cNvPr id="3" name="TextBox 2"/>
          <p:cNvSpPr txBox="1"/>
          <p:nvPr/>
        </p:nvSpPr>
        <p:spPr>
          <a:xfrm>
            <a:off x="9235132" y="2628503"/>
            <a:ext cx="954561" cy="415498"/>
          </a:xfrm>
          <a:prstGeom prst="rect">
            <a:avLst/>
          </a:prstGeom>
          <a:noFill/>
        </p:spPr>
        <p:txBody>
          <a:bodyPr wrap="square" rtlCol="0">
            <a:spAutoFit/>
          </a:bodyPr>
          <a:lstStyle/>
          <a:p>
            <a:r>
              <a:rPr lang="en-US" b="1" dirty="0"/>
              <a:t>4x</a:t>
            </a:r>
          </a:p>
        </p:txBody>
      </p:sp>
    </p:spTree>
    <p:extLst>
      <p:ext uri="{BB962C8B-B14F-4D97-AF65-F5344CB8AC3E}">
        <p14:creationId xmlns:p14="http://schemas.microsoft.com/office/powerpoint/2010/main" val="393194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Ineffective Visualizations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62" y="900311"/>
            <a:ext cx="10541338" cy="5421260"/>
          </a:xfrm>
        </p:spPr>
      </p:pic>
      <p:sp>
        <p:nvSpPr>
          <p:cNvPr id="4" name="Slide Number Placeholder 3"/>
          <p:cNvSpPr>
            <a:spLocks noGrp="1"/>
          </p:cNvSpPr>
          <p:nvPr>
            <p:ph type="sldNum" sz="quarter" idx="12"/>
          </p:nvPr>
        </p:nvSpPr>
        <p:spPr/>
        <p:txBody>
          <a:bodyPr/>
          <a:lstStyle/>
          <a:p>
            <a:fld id="{D94491C3-884D-44A8-8E34-95C425C8F2C4}" type="slidenum">
              <a:rPr lang="en-MY" smtClean="0"/>
              <a:t>8</a:t>
            </a:fld>
            <a:endParaRPr lang="en-MY"/>
          </a:p>
        </p:txBody>
      </p:sp>
    </p:spTree>
    <p:extLst>
      <p:ext uri="{BB962C8B-B14F-4D97-AF65-F5344CB8AC3E}">
        <p14:creationId xmlns:p14="http://schemas.microsoft.com/office/powerpoint/2010/main" val="549533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darker?</a:t>
            </a:r>
          </a:p>
        </p:txBody>
      </p:sp>
      <p:sp>
        <p:nvSpPr>
          <p:cNvPr id="4" name="Slide Number Placeholder 3"/>
          <p:cNvSpPr>
            <a:spLocks noGrp="1"/>
          </p:cNvSpPr>
          <p:nvPr>
            <p:ph type="sldNum" sz="quarter" idx="12"/>
          </p:nvPr>
        </p:nvSpPr>
        <p:spPr/>
        <p:txBody>
          <a:bodyPr/>
          <a:lstStyle/>
          <a:p>
            <a:fld id="{D94491C3-884D-44A8-8E34-95C425C8F2C4}" type="slidenum">
              <a:rPr lang="en-MY" smtClean="0"/>
              <a:t>80</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316" y="1809477"/>
            <a:ext cx="6355596" cy="2912096"/>
          </a:xfrm>
          <a:prstGeom prst="rect">
            <a:avLst/>
          </a:prstGeom>
        </p:spPr>
      </p:pic>
      <p:sp>
        <p:nvSpPr>
          <p:cNvPr id="6" name="TextBox 5"/>
          <p:cNvSpPr txBox="1"/>
          <p:nvPr/>
        </p:nvSpPr>
        <p:spPr>
          <a:xfrm>
            <a:off x="5068114" y="5197466"/>
            <a:ext cx="1471418" cy="415498"/>
          </a:xfrm>
          <a:prstGeom prst="rect">
            <a:avLst/>
          </a:prstGeom>
          <a:noFill/>
        </p:spPr>
        <p:txBody>
          <a:bodyPr wrap="square" rtlCol="0">
            <a:spAutoFit/>
          </a:bodyPr>
          <a:lstStyle/>
          <a:p>
            <a:r>
              <a:rPr lang="en-US" b="1" dirty="0"/>
              <a:t>2x</a:t>
            </a:r>
          </a:p>
        </p:txBody>
      </p:sp>
    </p:spTree>
    <p:extLst>
      <p:ext uri="{BB962C8B-B14F-4D97-AF65-F5344CB8AC3E}">
        <p14:creationId xmlns:p14="http://schemas.microsoft.com/office/powerpoint/2010/main" val="319686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darker?</a:t>
            </a:r>
          </a:p>
        </p:txBody>
      </p:sp>
      <p:sp>
        <p:nvSpPr>
          <p:cNvPr id="4" name="Slide Number Placeholder 3"/>
          <p:cNvSpPr>
            <a:spLocks noGrp="1"/>
          </p:cNvSpPr>
          <p:nvPr>
            <p:ph type="sldNum" sz="quarter" idx="12"/>
          </p:nvPr>
        </p:nvSpPr>
        <p:spPr/>
        <p:txBody>
          <a:bodyPr/>
          <a:lstStyle/>
          <a:p>
            <a:fld id="{D94491C3-884D-44A8-8E34-95C425C8F2C4}" type="slidenum">
              <a:rPr lang="en-MY" smtClean="0"/>
              <a:t>81</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316" y="1809477"/>
            <a:ext cx="6355596" cy="2912096"/>
          </a:xfrm>
          <a:prstGeom prst="rect">
            <a:avLst/>
          </a:prstGeom>
        </p:spPr>
      </p:pic>
      <p:sp>
        <p:nvSpPr>
          <p:cNvPr id="6" name="TextBox 5"/>
          <p:cNvSpPr txBox="1"/>
          <p:nvPr/>
        </p:nvSpPr>
        <p:spPr>
          <a:xfrm>
            <a:off x="5068114" y="5197466"/>
            <a:ext cx="1471418" cy="415498"/>
          </a:xfrm>
          <a:prstGeom prst="rect">
            <a:avLst/>
          </a:prstGeom>
          <a:noFill/>
        </p:spPr>
        <p:txBody>
          <a:bodyPr wrap="square" rtlCol="0">
            <a:spAutoFit/>
          </a:bodyPr>
          <a:lstStyle/>
          <a:p>
            <a:r>
              <a:rPr lang="en-US" b="1" dirty="0"/>
              <a:t>2x</a:t>
            </a:r>
          </a:p>
        </p:txBody>
      </p:sp>
    </p:spTree>
    <p:extLst>
      <p:ext uri="{BB962C8B-B14F-4D97-AF65-F5344CB8AC3E}">
        <p14:creationId xmlns:p14="http://schemas.microsoft.com/office/powerpoint/2010/main" val="2114353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491C3-884D-44A8-8E34-95C425C8F2C4}" type="slidenum">
              <a:rPr lang="en-MY" smtClean="0"/>
              <a:t>82</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268" y="275945"/>
            <a:ext cx="8093568" cy="6008861"/>
          </a:xfrm>
          <a:prstGeom prst="rect">
            <a:avLst/>
          </a:prstGeom>
        </p:spPr>
      </p:pic>
    </p:spTree>
    <p:extLst>
      <p:ext uri="{BB962C8B-B14F-4D97-AF65-F5344CB8AC3E}">
        <p14:creationId xmlns:p14="http://schemas.microsoft.com/office/powerpoint/2010/main" val="1652335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More Effective</a:t>
            </a:r>
          </a:p>
        </p:txBody>
      </p:sp>
      <p:sp>
        <p:nvSpPr>
          <p:cNvPr id="4" name="Slide Number Placeholder 3"/>
          <p:cNvSpPr>
            <a:spLocks noGrp="1"/>
          </p:cNvSpPr>
          <p:nvPr>
            <p:ph type="sldNum" sz="quarter" idx="12"/>
          </p:nvPr>
        </p:nvSpPr>
        <p:spPr/>
        <p:txBody>
          <a:bodyPr/>
          <a:lstStyle/>
          <a:p>
            <a:fld id="{D94491C3-884D-44A8-8E34-95C425C8F2C4}" type="slidenum">
              <a:rPr lang="en-MY" smtClean="0"/>
              <a:t>83</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84" y="1404367"/>
            <a:ext cx="7970967" cy="4509889"/>
          </a:xfrm>
          <a:prstGeom prst="rect">
            <a:avLst/>
          </a:prstGeom>
        </p:spPr>
      </p:pic>
    </p:spTree>
    <p:extLst>
      <p:ext uri="{BB962C8B-B14F-4D97-AF65-F5344CB8AC3E}">
        <p14:creationId xmlns:p14="http://schemas.microsoft.com/office/powerpoint/2010/main" val="97448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Less Effective</a:t>
            </a:r>
          </a:p>
        </p:txBody>
      </p:sp>
      <p:sp>
        <p:nvSpPr>
          <p:cNvPr id="4" name="Slide Number Placeholder 3"/>
          <p:cNvSpPr>
            <a:spLocks noGrp="1"/>
          </p:cNvSpPr>
          <p:nvPr>
            <p:ph type="sldNum" sz="quarter" idx="12"/>
          </p:nvPr>
        </p:nvSpPr>
        <p:spPr/>
        <p:txBody>
          <a:bodyPr/>
          <a:lstStyle/>
          <a:p>
            <a:fld id="{D94491C3-884D-44A8-8E34-95C425C8F2C4}" type="slidenum">
              <a:rPr lang="en-MY" smtClean="0"/>
              <a:t>84</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28" y="1076327"/>
            <a:ext cx="8388568" cy="5218366"/>
          </a:xfrm>
          <a:prstGeom prst="rect">
            <a:avLst/>
          </a:prstGeom>
        </p:spPr>
      </p:pic>
    </p:spTree>
    <p:extLst>
      <p:ext uri="{BB962C8B-B14F-4D97-AF65-F5344CB8AC3E}">
        <p14:creationId xmlns:p14="http://schemas.microsoft.com/office/powerpoint/2010/main" val="1431068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One reason to use Pie over Bar Charts</a:t>
            </a:r>
          </a:p>
        </p:txBody>
      </p:sp>
      <p:sp>
        <p:nvSpPr>
          <p:cNvPr id="4" name="Slide Number Placeholder 3"/>
          <p:cNvSpPr>
            <a:spLocks noGrp="1"/>
          </p:cNvSpPr>
          <p:nvPr>
            <p:ph type="sldNum" sz="quarter" idx="12"/>
          </p:nvPr>
        </p:nvSpPr>
        <p:spPr/>
        <p:txBody>
          <a:bodyPr/>
          <a:lstStyle/>
          <a:p>
            <a:fld id="{D94491C3-884D-44A8-8E34-95C425C8F2C4}" type="slidenum">
              <a:rPr lang="en-MY" smtClean="0"/>
              <a:t>85</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04" y="1246090"/>
            <a:ext cx="8613423" cy="3870589"/>
          </a:xfrm>
          <a:prstGeom prst="rect">
            <a:avLst/>
          </a:prstGeom>
        </p:spPr>
      </p:pic>
    </p:spTree>
    <p:extLst>
      <p:ext uri="{BB962C8B-B14F-4D97-AF65-F5344CB8AC3E}">
        <p14:creationId xmlns:p14="http://schemas.microsoft.com/office/powerpoint/2010/main" val="158189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Gestalt Principles of Visual </a:t>
            </a:r>
            <a:r>
              <a:rPr lang="en-US" dirty="0"/>
              <a:t>Grouping</a:t>
            </a:r>
          </a:p>
        </p:txBody>
      </p:sp>
      <p:sp>
        <p:nvSpPr>
          <p:cNvPr id="3" name="Content Placeholder 2"/>
          <p:cNvSpPr>
            <a:spLocks noGrp="1"/>
          </p:cNvSpPr>
          <p:nvPr>
            <p:ph idx="1"/>
          </p:nvPr>
        </p:nvSpPr>
        <p:spPr/>
        <p:txBody>
          <a:bodyPr>
            <a:normAutofit/>
          </a:bodyPr>
          <a:lstStyle/>
          <a:p>
            <a:pPr marL="534650" indent="-267325"/>
            <a:r>
              <a:rPr lang="en" dirty="0"/>
              <a:t>How individuals perceive order in the world around them</a:t>
            </a:r>
          </a:p>
          <a:p>
            <a:pPr marL="534650" indent="-267325"/>
            <a:r>
              <a:rPr lang="en" dirty="0"/>
              <a:t>Identifying which elements in our visuals are signal and which might be noise</a:t>
            </a:r>
          </a:p>
          <a:p>
            <a:pPr marL="534650" indent="-267325"/>
            <a:r>
              <a:rPr lang="en-US" dirty="0"/>
              <a:t>Five</a:t>
            </a:r>
            <a:r>
              <a:rPr lang="en" dirty="0"/>
              <a:t> principles:</a:t>
            </a:r>
          </a:p>
          <a:p>
            <a:pPr marL="1069299" lvl="1" indent="-267325"/>
            <a:r>
              <a:rPr lang="en" dirty="0"/>
              <a:t>Proximity</a:t>
            </a:r>
          </a:p>
          <a:p>
            <a:pPr marL="1069299" lvl="1" indent="-267325"/>
            <a:r>
              <a:rPr lang="en" dirty="0"/>
              <a:t>Similarity</a:t>
            </a:r>
            <a:endParaRPr lang="en-US" dirty="0"/>
          </a:p>
          <a:p>
            <a:pPr marL="1069299" lvl="1" indent="-267325"/>
            <a:r>
              <a:rPr lang="en" dirty="0"/>
              <a:t>Closure</a:t>
            </a:r>
          </a:p>
          <a:p>
            <a:pPr marL="1069299" lvl="1" indent="-267325"/>
            <a:r>
              <a:rPr lang="en" dirty="0"/>
              <a:t>Continuity</a:t>
            </a:r>
          </a:p>
          <a:p>
            <a:pPr marL="1069299" lvl="1" indent="-267325"/>
            <a:r>
              <a:rPr lang="en" dirty="0"/>
              <a:t>Connection</a:t>
            </a:r>
          </a:p>
          <a:p>
            <a:endParaRPr lang="en-US" dirty="0"/>
          </a:p>
        </p:txBody>
      </p:sp>
      <p:sp>
        <p:nvSpPr>
          <p:cNvPr id="4" name="Slide Number Placeholder 3"/>
          <p:cNvSpPr>
            <a:spLocks noGrp="1"/>
          </p:cNvSpPr>
          <p:nvPr>
            <p:ph type="sldNum" sz="quarter" idx="12"/>
          </p:nvPr>
        </p:nvSpPr>
        <p:spPr/>
        <p:txBody>
          <a:bodyPr/>
          <a:lstStyle/>
          <a:p>
            <a:fld id="{D94491C3-884D-44A8-8E34-95C425C8F2C4}" type="slidenum">
              <a:rPr lang="en-MY" smtClean="0"/>
              <a:t>86</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spTree>
    <p:extLst>
      <p:ext uri="{BB962C8B-B14F-4D97-AF65-F5344CB8AC3E}">
        <p14:creationId xmlns:p14="http://schemas.microsoft.com/office/powerpoint/2010/main" val="1568103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64516" y="1293544"/>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Gestalt Principles: Proximity</a:t>
            </a:r>
          </a:p>
        </p:txBody>
      </p:sp>
      <p:sp>
        <p:nvSpPr>
          <p:cNvPr id="404" name="Shape 404"/>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Objects that are physically close together are perceived as belonging together</a:t>
            </a:r>
          </a:p>
          <a:p>
            <a:pPr>
              <a:buNone/>
            </a:pPr>
            <a:endParaRPr/>
          </a:p>
        </p:txBody>
      </p:sp>
      <p:sp>
        <p:nvSpPr>
          <p:cNvPr id="405" name="Shape 405"/>
          <p:cNvSpPr txBox="1">
            <a:spLocks noGrp="1"/>
          </p:cNvSpPr>
          <p:nvPr>
            <p:ph type="body" idx="2"/>
          </p:nvPr>
        </p:nvSpPr>
        <p:spPr>
          <a:xfrm>
            <a:off x="5651223" y="2120868"/>
            <a:ext cx="4677661" cy="3995290"/>
          </a:xfrm>
          <a:prstGeom prst="rect">
            <a:avLst/>
          </a:prstGeom>
        </p:spPr>
        <p:txBody>
          <a:bodyPr vert="horz" lIns="106916" tIns="106916" rIns="106916" bIns="106916" rtlCol="0" anchor="t" anchorCtr="0">
            <a:noAutofit/>
          </a:bodyPr>
          <a:lstStyle/>
          <a:p>
            <a:pPr>
              <a:buNone/>
            </a:pPr>
            <a:r>
              <a:rPr lang="en"/>
              <a:t>We can influence the perceived orientation of a table simply by changing the spacing between some dots</a:t>
            </a:r>
          </a:p>
        </p:txBody>
      </p:sp>
      <p:pic>
        <p:nvPicPr>
          <p:cNvPr id="406" name="Shape 406"/>
          <p:cNvPicPr preferRelativeResize="0"/>
          <p:nvPr/>
        </p:nvPicPr>
        <p:blipFill>
          <a:blip r:embed="rId3">
            <a:alphaModFix/>
          </a:blip>
          <a:stretch>
            <a:fillRect/>
          </a:stretch>
        </p:blipFill>
        <p:spPr>
          <a:xfrm>
            <a:off x="5651223" y="3571478"/>
            <a:ext cx="4677661" cy="1653288"/>
          </a:xfrm>
          <a:prstGeom prst="rect">
            <a:avLst/>
          </a:prstGeom>
          <a:noFill/>
          <a:ln>
            <a:noFill/>
          </a:ln>
        </p:spPr>
      </p:pic>
      <p:pic>
        <p:nvPicPr>
          <p:cNvPr id="407" name="Shape 407"/>
          <p:cNvPicPr preferRelativeResize="0"/>
          <p:nvPr/>
        </p:nvPicPr>
        <p:blipFill>
          <a:blip r:embed="rId4">
            <a:alphaModFix/>
          </a:blip>
          <a:stretch>
            <a:fillRect/>
          </a:stretch>
        </p:blipFill>
        <p:spPr>
          <a:xfrm>
            <a:off x="1470518" y="3215523"/>
            <a:ext cx="2465657" cy="2365200"/>
          </a:xfrm>
          <a:prstGeom prst="rect">
            <a:avLst/>
          </a:prstGeom>
          <a:noFill/>
          <a:ln>
            <a:noFill/>
          </a:ln>
        </p:spPr>
      </p:pic>
    </p:spTree>
    <p:extLst>
      <p:ext uri="{BB962C8B-B14F-4D97-AF65-F5344CB8AC3E}">
        <p14:creationId xmlns:p14="http://schemas.microsoft.com/office/powerpoint/2010/main" val="1829862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364516" y="1293544"/>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Gestalt Principles: Similarity</a:t>
            </a:r>
          </a:p>
        </p:txBody>
      </p:sp>
      <p:sp>
        <p:nvSpPr>
          <p:cNvPr id="413" name="Shape 413"/>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Objects that are of similar color, shape, size, or orientation are perceived as related or belong to part of a group</a:t>
            </a:r>
          </a:p>
        </p:txBody>
      </p:sp>
      <p:sp>
        <p:nvSpPr>
          <p:cNvPr id="414" name="Shape 414"/>
          <p:cNvSpPr txBox="1">
            <a:spLocks noGrp="1"/>
          </p:cNvSpPr>
          <p:nvPr>
            <p:ph type="body" idx="2"/>
          </p:nvPr>
        </p:nvSpPr>
        <p:spPr>
          <a:xfrm>
            <a:off x="5651223" y="2120868"/>
            <a:ext cx="4677661" cy="3995290"/>
          </a:xfrm>
          <a:prstGeom prst="rect">
            <a:avLst/>
          </a:prstGeom>
        </p:spPr>
        <p:txBody>
          <a:bodyPr vert="horz" lIns="106916" tIns="106916" rIns="106916" bIns="106916" rtlCol="0" anchor="t" anchorCtr="0">
            <a:noAutofit/>
          </a:bodyPr>
          <a:lstStyle/>
          <a:p>
            <a:pPr>
              <a:buNone/>
            </a:pPr>
            <a:r>
              <a:rPr lang="en"/>
              <a:t>We can use color to guide a reader’s eye while scanning a table</a:t>
            </a:r>
          </a:p>
          <a:p>
            <a:pPr>
              <a:buNone/>
            </a:pPr>
            <a:endParaRPr/>
          </a:p>
        </p:txBody>
      </p:sp>
      <p:pic>
        <p:nvPicPr>
          <p:cNvPr id="415" name="Shape 415"/>
          <p:cNvPicPr preferRelativeResize="0"/>
          <p:nvPr/>
        </p:nvPicPr>
        <p:blipFill>
          <a:blip r:embed="rId3">
            <a:alphaModFix/>
          </a:blip>
          <a:stretch>
            <a:fillRect/>
          </a:stretch>
        </p:blipFill>
        <p:spPr>
          <a:xfrm>
            <a:off x="364517" y="3378258"/>
            <a:ext cx="4677660" cy="1887013"/>
          </a:xfrm>
          <a:prstGeom prst="rect">
            <a:avLst/>
          </a:prstGeom>
          <a:noFill/>
          <a:ln>
            <a:noFill/>
          </a:ln>
        </p:spPr>
      </p:pic>
      <p:pic>
        <p:nvPicPr>
          <p:cNvPr id="416" name="Shape 416"/>
          <p:cNvPicPr preferRelativeResize="0"/>
          <p:nvPr/>
        </p:nvPicPr>
        <p:blipFill>
          <a:blip r:embed="rId4">
            <a:alphaModFix/>
          </a:blip>
          <a:stretch>
            <a:fillRect/>
          </a:stretch>
        </p:blipFill>
        <p:spPr>
          <a:xfrm>
            <a:off x="6486294" y="3252422"/>
            <a:ext cx="3007519" cy="2138680"/>
          </a:xfrm>
          <a:prstGeom prst="rect">
            <a:avLst/>
          </a:prstGeom>
          <a:noFill/>
          <a:ln>
            <a:noFill/>
          </a:ln>
        </p:spPr>
      </p:pic>
    </p:spTree>
    <p:extLst>
      <p:ext uri="{BB962C8B-B14F-4D97-AF65-F5344CB8AC3E}">
        <p14:creationId xmlns:p14="http://schemas.microsoft.com/office/powerpoint/2010/main" val="1777316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364516" y="1271352"/>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Gestalt Principles: Closure</a:t>
            </a:r>
          </a:p>
        </p:txBody>
      </p:sp>
      <p:sp>
        <p:nvSpPr>
          <p:cNvPr id="431" name="Shape 431"/>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We like things to be simple and fit in the constructs that are already in our heads. We tend to perceive a set of individual elements as a single, recognizable shape when we can.</a:t>
            </a:r>
          </a:p>
          <a:p>
            <a:pPr>
              <a:buNone/>
            </a:pPr>
            <a:endParaRPr/>
          </a:p>
        </p:txBody>
      </p:sp>
      <p:sp>
        <p:nvSpPr>
          <p:cNvPr id="432" name="Shape 432"/>
          <p:cNvSpPr txBox="1">
            <a:spLocks noGrp="1"/>
          </p:cNvSpPr>
          <p:nvPr>
            <p:ph type="body" idx="2"/>
          </p:nvPr>
        </p:nvSpPr>
        <p:spPr>
          <a:xfrm>
            <a:off x="5651223" y="2120868"/>
            <a:ext cx="4677661" cy="3995290"/>
          </a:xfrm>
          <a:prstGeom prst="rect">
            <a:avLst/>
          </a:prstGeom>
        </p:spPr>
        <p:txBody>
          <a:bodyPr vert="horz" lIns="106916" tIns="106916" rIns="106916" bIns="106916" rtlCol="0" anchor="t" anchorCtr="0">
            <a:noAutofit/>
          </a:bodyPr>
          <a:lstStyle/>
          <a:p>
            <a:pPr>
              <a:buNone/>
            </a:pPr>
            <a:r>
              <a:rPr lang="en"/>
              <a:t>We can remove chart borders and background shading and our graph will still appear as a cohesive entity</a:t>
            </a:r>
          </a:p>
          <a:p>
            <a:pPr>
              <a:buNone/>
            </a:pPr>
            <a:endParaRPr/>
          </a:p>
          <a:p>
            <a:pPr>
              <a:buNone/>
            </a:pPr>
            <a:endParaRPr/>
          </a:p>
        </p:txBody>
      </p:sp>
      <p:pic>
        <p:nvPicPr>
          <p:cNvPr id="433" name="Shape 433"/>
          <p:cNvPicPr preferRelativeResize="0"/>
          <p:nvPr/>
        </p:nvPicPr>
        <p:blipFill>
          <a:blip r:embed="rId3">
            <a:alphaModFix/>
          </a:blip>
          <a:stretch>
            <a:fillRect/>
          </a:stretch>
        </p:blipFill>
        <p:spPr>
          <a:xfrm>
            <a:off x="1395338" y="3713589"/>
            <a:ext cx="2616018" cy="2402565"/>
          </a:xfrm>
          <a:prstGeom prst="rect">
            <a:avLst/>
          </a:prstGeom>
          <a:noFill/>
          <a:ln>
            <a:noFill/>
          </a:ln>
        </p:spPr>
      </p:pic>
      <p:pic>
        <p:nvPicPr>
          <p:cNvPr id="434" name="Shape 434"/>
          <p:cNvPicPr preferRelativeResize="0"/>
          <p:nvPr/>
        </p:nvPicPr>
        <p:blipFill>
          <a:blip r:embed="rId4">
            <a:alphaModFix/>
          </a:blip>
          <a:stretch>
            <a:fillRect/>
          </a:stretch>
        </p:blipFill>
        <p:spPr>
          <a:xfrm>
            <a:off x="5651222" y="3713592"/>
            <a:ext cx="4677661" cy="1887921"/>
          </a:xfrm>
          <a:prstGeom prst="rect">
            <a:avLst/>
          </a:prstGeom>
          <a:noFill/>
          <a:ln>
            <a:noFill/>
          </a:ln>
        </p:spPr>
      </p:pic>
    </p:spTree>
    <p:extLst>
      <p:ext uri="{BB962C8B-B14F-4D97-AF65-F5344CB8AC3E}">
        <p14:creationId xmlns:p14="http://schemas.microsoft.com/office/powerpoint/2010/main" val="71990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WTF Visualizations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43" y="2012950"/>
            <a:ext cx="8935114" cy="4797425"/>
          </a:xfrm>
        </p:spPr>
      </p:pic>
      <p:sp>
        <p:nvSpPr>
          <p:cNvPr id="4" name="Slide Number Placeholder 3"/>
          <p:cNvSpPr>
            <a:spLocks noGrp="1"/>
          </p:cNvSpPr>
          <p:nvPr>
            <p:ph type="sldNum" sz="quarter" idx="12"/>
          </p:nvPr>
        </p:nvSpPr>
        <p:spPr/>
        <p:txBody>
          <a:bodyPr/>
          <a:lstStyle/>
          <a:p>
            <a:fld id="{D94491C3-884D-44A8-8E34-95C425C8F2C4}" type="slidenum">
              <a:rPr lang="en-MY" smtClean="0"/>
              <a:t>9</a:t>
            </a:fld>
            <a:endParaRPr lang="en-MY"/>
          </a:p>
        </p:txBody>
      </p:sp>
    </p:spTree>
    <p:extLst>
      <p:ext uri="{BB962C8B-B14F-4D97-AF65-F5344CB8AC3E}">
        <p14:creationId xmlns:p14="http://schemas.microsoft.com/office/powerpoint/2010/main" val="20555324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64516" y="1293544"/>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Gestalt Principles: Continuity</a:t>
            </a:r>
          </a:p>
        </p:txBody>
      </p:sp>
      <p:sp>
        <p:nvSpPr>
          <p:cNvPr id="440" name="Shape 440"/>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Similar to closure: When looking at objects, our eyes seek the smoothest path and naturally create continuity in what we see even if it may not explicitly exist</a:t>
            </a:r>
          </a:p>
        </p:txBody>
      </p:sp>
      <p:sp>
        <p:nvSpPr>
          <p:cNvPr id="441" name="Shape 441"/>
          <p:cNvSpPr txBox="1">
            <a:spLocks noGrp="1"/>
          </p:cNvSpPr>
          <p:nvPr>
            <p:ph type="body" idx="2"/>
          </p:nvPr>
        </p:nvSpPr>
        <p:spPr>
          <a:xfrm>
            <a:off x="5651223" y="2120868"/>
            <a:ext cx="4677661" cy="3995290"/>
          </a:xfrm>
          <a:prstGeom prst="rect">
            <a:avLst/>
          </a:prstGeom>
        </p:spPr>
        <p:txBody>
          <a:bodyPr vert="horz" lIns="106916" tIns="106916" rIns="106916" bIns="106916" rtlCol="0" anchor="t" anchorCtr="0">
            <a:noAutofit/>
          </a:bodyPr>
          <a:lstStyle/>
          <a:p>
            <a:pPr>
              <a:buNone/>
            </a:pPr>
            <a:r>
              <a:rPr lang="en"/>
              <a:t>Here we have removed the y-axis and we can still see the bars aligned because of consistent white space between the labels and the data</a:t>
            </a:r>
          </a:p>
        </p:txBody>
      </p:sp>
      <p:pic>
        <p:nvPicPr>
          <p:cNvPr id="442" name="Shape 442"/>
          <p:cNvPicPr preferRelativeResize="0"/>
          <p:nvPr/>
        </p:nvPicPr>
        <p:blipFill>
          <a:blip r:embed="rId3">
            <a:alphaModFix/>
          </a:blip>
          <a:stretch>
            <a:fillRect/>
          </a:stretch>
        </p:blipFill>
        <p:spPr>
          <a:xfrm>
            <a:off x="364523" y="3879712"/>
            <a:ext cx="4677660" cy="1926594"/>
          </a:xfrm>
          <a:prstGeom prst="rect">
            <a:avLst/>
          </a:prstGeom>
          <a:noFill/>
          <a:ln>
            <a:noFill/>
          </a:ln>
        </p:spPr>
      </p:pic>
      <p:pic>
        <p:nvPicPr>
          <p:cNvPr id="443" name="Shape 443"/>
          <p:cNvPicPr preferRelativeResize="0"/>
          <p:nvPr/>
        </p:nvPicPr>
        <p:blipFill>
          <a:blip r:embed="rId4">
            <a:alphaModFix/>
          </a:blip>
          <a:stretch>
            <a:fillRect/>
          </a:stretch>
        </p:blipFill>
        <p:spPr>
          <a:xfrm>
            <a:off x="6863265" y="3227042"/>
            <a:ext cx="2253578" cy="2579268"/>
          </a:xfrm>
          <a:prstGeom prst="rect">
            <a:avLst/>
          </a:prstGeom>
          <a:noFill/>
          <a:ln>
            <a:noFill/>
          </a:ln>
        </p:spPr>
      </p:pic>
    </p:spTree>
    <p:extLst>
      <p:ext uri="{BB962C8B-B14F-4D97-AF65-F5344CB8AC3E}">
        <p14:creationId xmlns:p14="http://schemas.microsoft.com/office/powerpoint/2010/main" val="1497058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364516" y="1293544"/>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Gestalt Principles: Connection</a:t>
            </a:r>
          </a:p>
        </p:txBody>
      </p:sp>
      <p:sp>
        <p:nvSpPr>
          <p:cNvPr id="449" name="Shape 449"/>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We tend to think of objects that are physically connected as part of a group. The connectivity property typically has a </a:t>
            </a:r>
            <a:r>
              <a:rPr lang="en" b="1"/>
              <a:t>stronger </a:t>
            </a:r>
            <a:r>
              <a:rPr lang="en"/>
              <a:t>associative value than similar color, size, or shape.</a:t>
            </a:r>
          </a:p>
        </p:txBody>
      </p:sp>
      <p:sp>
        <p:nvSpPr>
          <p:cNvPr id="450" name="Shape 450"/>
          <p:cNvSpPr txBox="1">
            <a:spLocks noGrp="1"/>
          </p:cNvSpPr>
          <p:nvPr>
            <p:ph type="body" idx="2"/>
          </p:nvPr>
        </p:nvSpPr>
        <p:spPr>
          <a:xfrm>
            <a:off x="5651223" y="2120868"/>
            <a:ext cx="4677661" cy="3995290"/>
          </a:xfrm>
          <a:prstGeom prst="rect">
            <a:avLst/>
          </a:prstGeom>
        </p:spPr>
        <p:txBody>
          <a:bodyPr vert="horz" lIns="106916" tIns="106916" rIns="106916" bIns="106916" rtlCol="0" anchor="t" anchorCtr="0">
            <a:noAutofit/>
          </a:bodyPr>
          <a:lstStyle/>
          <a:p>
            <a:pPr>
              <a:buNone/>
            </a:pPr>
            <a:r>
              <a:rPr lang="en"/>
              <a:t>We use this principle in line graphs to help our eyes see order in the data</a:t>
            </a:r>
          </a:p>
        </p:txBody>
      </p:sp>
      <p:pic>
        <p:nvPicPr>
          <p:cNvPr id="451" name="Shape 451"/>
          <p:cNvPicPr preferRelativeResize="0"/>
          <p:nvPr/>
        </p:nvPicPr>
        <p:blipFill>
          <a:blip r:embed="rId3">
            <a:alphaModFix/>
          </a:blip>
          <a:stretch>
            <a:fillRect/>
          </a:stretch>
        </p:blipFill>
        <p:spPr>
          <a:xfrm>
            <a:off x="5651224" y="3824603"/>
            <a:ext cx="4677660" cy="1835327"/>
          </a:xfrm>
          <a:prstGeom prst="rect">
            <a:avLst/>
          </a:prstGeom>
          <a:noFill/>
          <a:ln>
            <a:noFill/>
          </a:ln>
        </p:spPr>
      </p:pic>
      <p:pic>
        <p:nvPicPr>
          <p:cNvPr id="452" name="Shape 452"/>
          <p:cNvPicPr preferRelativeResize="0"/>
          <p:nvPr/>
        </p:nvPicPr>
        <p:blipFill>
          <a:blip r:embed="rId4">
            <a:alphaModFix/>
          </a:blip>
          <a:stretch>
            <a:fillRect/>
          </a:stretch>
        </p:blipFill>
        <p:spPr>
          <a:xfrm>
            <a:off x="364516" y="4214807"/>
            <a:ext cx="4677661" cy="1054922"/>
          </a:xfrm>
          <a:prstGeom prst="rect">
            <a:avLst/>
          </a:prstGeom>
          <a:noFill/>
          <a:ln>
            <a:noFill/>
          </a:ln>
        </p:spPr>
      </p:pic>
    </p:spTree>
    <p:extLst>
      <p:ext uri="{BB962C8B-B14F-4D97-AF65-F5344CB8AC3E}">
        <p14:creationId xmlns:p14="http://schemas.microsoft.com/office/powerpoint/2010/main" val="2040719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64516" y="1293544"/>
            <a:ext cx="9964368" cy="669741"/>
          </a:xfrm>
          <a:prstGeom prst="rect">
            <a:avLst/>
          </a:prstGeom>
        </p:spPr>
        <p:txBody>
          <a:bodyPr vert="horz" lIns="106916" tIns="106916" rIns="106916" bIns="106916" rtlCol="0" anchor="t" anchorCtr="0">
            <a:noAutofit/>
          </a:bodyPr>
          <a:lstStyle/>
          <a:p>
            <a:pPr algn="l">
              <a:spcBef>
                <a:spcPct val="0"/>
              </a:spcBef>
            </a:pPr>
            <a:r>
              <a:rPr lang="en" sz="2800" dirty="0">
                <a:solidFill>
                  <a:srgbClr val="002060"/>
                </a:solidFill>
              </a:rPr>
              <a:t>Enclosure</a:t>
            </a:r>
          </a:p>
        </p:txBody>
      </p:sp>
      <p:sp>
        <p:nvSpPr>
          <p:cNvPr id="422" name="Shape 422"/>
          <p:cNvSpPr txBox="1">
            <a:spLocks noGrp="1"/>
          </p:cNvSpPr>
          <p:nvPr>
            <p:ph type="body" idx="1"/>
          </p:nvPr>
        </p:nvSpPr>
        <p:spPr>
          <a:xfrm>
            <a:off x="364516" y="2120868"/>
            <a:ext cx="4677661" cy="3995290"/>
          </a:xfrm>
          <a:prstGeom prst="rect">
            <a:avLst/>
          </a:prstGeom>
        </p:spPr>
        <p:txBody>
          <a:bodyPr vert="horz" lIns="106916" tIns="106916" rIns="106916" bIns="106916" rtlCol="0" anchor="t" anchorCtr="0">
            <a:noAutofit/>
          </a:bodyPr>
          <a:lstStyle/>
          <a:p>
            <a:pPr>
              <a:buNone/>
            </a:pPr>
            <a:r>
              <a:rPr lang="en"/>
              <a:t>We think of objects that are physically enclosed together as belonging to part of a group</a:t>
            </a:r>
          </a:p>
        </p:txBody>
      </p:sp>
      <p:pic>
        <p:nvPicPr>
          <p:cNvPr id="424" name="Shape 424"/>
          <p:cNvPicPr preferRelativeResize="0"/>
          <p:nvPr/>
        </p:nvPicPr>
        <p:blipFill>
          <a:blip r:embed="rId3">
            <a:alphaModFix/>
          </a:blip>
          <a:stretch>
            <a:fillRect/>
          </a:stretch>
        </p:blipFill>
        <p:spPr>
          <a:xfrm>
            <a:off x="364516" y="3507976"/>
            <a:ext cx="4677660" cy="1664771"/>
          </a:xfrm>
          <a:prstGeom prst="rect">
            <a:avLst/>
          </a:prstGeom>
          <a:noFill/>
          <a:ln>
            <a:noFill/>
          </a:ln>
        </p:spPr>
      </p:pic>
      <p:pic>
        <p:nvPicPr>
          <p:cNvPr id="425" name="Shape 425"/>
          <p:cNvPicPr preferRelativeResize="0"/>
          <p:nvPr/>
        </p:nvPicPr>
        <p:blipFill>
          <a:blip r:embed="rId4">
            <a:alphaModFix/>
          </a:blip>
          <a:stretch>
            <a:fillRect/>
          </a:stretch>
        </p:blipFill>
        <p:spPr>
          <a:xfrm>
            <a:off x="6096211" y="2266376"/>
            <a:ext cx="3787683" cy="3704274"/>
          </a:xfrm>
          <a:prstGeom prst="rect">
            <a:avLst/>
          </a:prstGeom>
          <a:noFill/>
          <a:ln>
            <a:noFill/>
          </a:ln>
        </p:spPr>
      </p:pic>
    </p:spTree>
    <p:extLst>
      <p:ext uri="{BB962C8B-B14F-4D97-AF65-F5344CB8AC3E}">
        <p14:creationId xmlns:p14="http://schemas.microsoft.com/office/powerpoint/2010/main" val="1797972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4800" dirty="0"/>
              <a:t>Use Color Strategically</a:t>
            </a:r>
          </a:p>
        </p:txBody>
      </p:sp>
      <p:sp>
        <p:nvSpPr>
          <p:cNvPr id="5" name="Slide Number Placeholder 4"/>
          <p:cNvSpPr>
            <a:spLocks noGrp="1"/>
          </p:cNvSpPr>
          <p:nvPr>
            <p:ph type="sldNum" sz="quarter" idx="12"/>
          </p:nvPr>
        </p:nvSpPr>
        <p:spPr/>
        <p:txBody>
          <a:bodyPr/>
          <a:lstStyle/>
          <a:p>
            <a:fld id="{D94491C3-884D-44A8-8E34-95C425C8F2C4}" type="slidenum">
              <a:rPr lang="en-MY" smtClean="0"/>
              <a:t>93</a:t>
            </a:fld>
            <a:endParaRPr lang="en-MY"/>
          </a:p>
        </p:txBody>
      </p:sp>
    </p:spTree>
    <p:extLst>
      <p:ext uri="{BB962C8B-B14F-4D97-AF65-F5344CB8AC3E}">
        <p14:creationId xmlns:p14="http://schemas.microsoft.com/office/powerpoint/2010/main" val="1098249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Color Discriminability</a:t>
            </a:r>
          </a:p>
        </p:txBody>
      </p:sp>
      <p:sp>
        <p:nvSpPr>
          <p:cNvPr id="4" name="Slide Number Placeholder 3"/>
          <p:cNvSpPr>
            <a:spLocks noGrp="1"/>
          </p:cNvSpPr>
          <p:nvPr>
            <p:ph type="sldNum" sz="quarter" idx="12"/>
          </p:nvPr>
        </p:nvSpPr>
        <p:spPr/>
        <p:txBody>
          <a:bodyPr/>
          <a:lstStyle/>
          <a:p>
            <a:fld id="{D94491C3-884D-44A8-8E34-95C425C8F2C4}" type="slidenum">
              <a:rPr lang="en-MY" smtClean="0"/>
              <a:t>94</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321" y="957966"/>
            <a:ext cx="7272808" cy="5326840"/>
          </a:xfrm>
          <a:prstGeom prst="rect">
            <a:avLst/>
          </a:prstGeom>
        </p:spPr>
      </p:pic>
    </p:spTree>
    <p:extLst>
      <p:ext uri="{BB962C8B-B14F-4D97-AF65-F5344CB8AC3E}">
        <p14:creationId xmlns:p14="http://schemas.microsoft.com/office/powerpoint/2010/main" val="668935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Colors for Categories</a:t>
            </a:r>
          </a:p>
        </p:txBody>
      </p:sp>
      <p:sp>
        <p:nvSpPr>
          <p:cNvPr id="4" name="Slide Number Placeholder 3"/>
          <p:cNvSpPr>
            <a:spLocks noGrp="1"/>
          </p:cNvSpPr>
          <p:nvPr>
            <p:ph type="sldNum" sz="quarter" idx="12"/>
          </p:nvPr>
        </p:nvSpPr>
        <p:spPr/>
        <p:txBody>
          <a:bodyPr/>
          <a:lstStyle/>
          <a:p>
            <a:fld id="{D94491C3-884D-44A8-8E34-95C425C8F2C4}" type="slidenum">
              <a:rPr lang="en-MY" smtClean="0"/>
              <a:t>95</a:t>
            </a:fld>
            <a:endParaRPr lang="en-MY"/>
          </a:p>
        </p:txBody>
      </p:sp>
      <p:sp>
        <p:nvSpPr>
          <p:cNvPr id="7" name="Rectangle 6"/>
          <p:cNvSpPr/>
          <p:nvPr/>
        </p:nvSpPr>
        <p:spPr>
          <a:xfrm>
            <a:off x="2619798" y="6516935"/>
            <a:ext cx="7839469" cy="923330"/>
          </a:xfrm>
          <a:prstGeom prst="rect">
            <a:avLst/>
          </a:prstGeom>
        </p:spPr>
        <p:txBody>
          <a:bodyPr wrap="square">
            <a:spAutoFit/>
          </a:bodyPr>
          <a:lstStyle/>
          <a:p>
            <a:r>
              <a:rPr lang="en-MY" sz="1800" dirty="0">
                <a:solidFill>
                  <a:schemeClr val="bg1">
                    <a:lumMod val="65000"/>
                  </a:schemeClr>
                </a:solidFill>
              </a:rPr>
              <a:t>Source: Ware, “</a:t>
            </a:r>
            <a:r>
              <a:rPr lang="en-MY" sz="1800" dirty="0" err="1">
                <a:solidFill>
                  <a:schemeClr val="bg1">
                    <a:lumMod val="65000"/>
                  </a:schemeClr>
                </a:solidFill>
              </a:rPr>
              <a:t>InformationVisualization</a:t>
            </a:r>
            <a:r>
              <a:rPr lang="en-MY" sz="1800" dirty="0">
                <a:solidFill>
                  <a:schemeClr val="bg1">
                    <a:lumMod val="65000"/>
                  </a:schemeClr>
                </a:solidFill>
              </a:rPr>
              <a:t>”, Adapted from:</a:t>
            </a:r>
          </a:p>
          <a:p>
            <a:r>
              <a:rPr lang="en-MY" sz="1800" dirty="0">
                <a:solidFill>
                  <a:schemeClr val="bg1">
                    <a:lumMod val="65000"/>
                  </a:schemeClr>
                </a:solidFill>
              </a:rPr>
              <a:t>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52" y="1724271"/>
            <a:ext cx="7835145" cy="3908689"/>
          </a:xfrm>
          <a:prstGeom prst="rect">
            <a:avLst/>
          </a:prstGeom>
        </p:spPr>
      </p:pic>
    </p:spTree>
    <p:extLst>
      <p:ext uri="{BB962C8B-B14F-4D97-AF65-F5344CB8AC3E}">
        <p14:creationId xmlns:p14="http://schemas.microsoft.com/office/powerpoint/2010/main" val="724265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Colors for Ordinal Data</a:t>
            </a:r>
          </a:p>
        </p:txBody>
      </p:sp>
      <p:sp>
        <p:nvSpPr>
          <p:cNvPr id="4" name="Slide Number Placeholder 3"/>
          <p:cNvSpPr>
            <a:spLocks noGrp="1"/>
          </p:cNvSpPr>
          <p:nvPr>
            <p:ph type="sldNum" sz="quarter" idx="12"/>
          </p:nvPr>
        </p:nvSpPr>
        <p:spPr/>
        <p:txBody>
          <a:bodyPr/>
          <a:lstStyle/>
          <a:p>
            <a:fld id="{D94491C3-884D-44A8-8E34-95C425C8F2C4}" type="slidenum">
              <a:rPr lang="en-MY" smtClean="0"/>
              <a:t>96</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088" y="872169"/>
            <a:ext cx="6408712" cy="5412637"/>
          </a:xfrm>
          <a:prstGeom prst="rect">
            <a:avLst/>
          </a:prstGeom>
        </p:spPr>
      </p:pic>
    </p:spTree>
    <p:extLst>
      <p:ext uri="{BB962C8B-B14F-4D97-AF65-F5344CB8AC3E}">
        <p14:creationId xmlns:p14="http://schemas.microsoft.com/office/powerpoint/2010/main" val="1723181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Colors for Ordinal Data</a:t>
            </a:r>
          </a:p>
        </p:txBody>
      </p:sp>
      <p:sp>
        <p:nvSpPr>
          <p:cNvPr id="4" name="Slide Number Placeholder 3"/>
          <p:cNvSpPr>
            <a:spLocks noGrp="1"/>
          </p:cNvSpPr>
          <p:nvPr>
            <p:ph type="sldNum" sz="quarter" idx="12"/>
          </p:nvPr>
        </p:nvSpPr>
        <p:spPr/>
        <p:txBody>
          <a:bodyPr/>
          <a:lstStyle/>
          <a:p>
            <a:fld id="{D94491C3-884D-44A8-8E34-95C425C8F2C4}" type="slidenum">
              <a:rPr lang="en-MY" smtClean="0"/>
              <a:t>97</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70" y="1116335"/>
            <a:ext cx="9753305" cy="4839708"/>
          </a:xfrm>
          <a:prstGeom prst="rect">
            <a:avLst/>
          </a:prstGeom>
        </p:spPr>
      </p:pic>
    </p:spTree>
    <p:extLst>
      <p:ext uri="{BB962C8B-B14F-4D97-AF65-F5344CB8AC3E}">
        <p14:creationId xmlns:p14="http://schemas.microsoft.com/office/powerpoint/2010/main" val="772579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Rainbow </a:t>
            </a:r>
            <a:r>
              <a:rPr lang="en-US" dirty="0" err="1"/>
              <a:t>Colormap</a:t>
            </a:r>
            <a:endParaRPr lang="en-US" dirty="0"/>
          </a:p>
        </p:txBody>
      </p:sp>
      <p:sp>
        <p:nvSpPr>
          <p:cNvPr id="4" name="Slide Number Placeholder 3"/>
          <p:cNvSpPr>
            <a:spLocks noGrp="1"/>
          </p:cNvSpPr>
          <p:nvPr>
            <p:ph type="sldNum" sz="quarter" idx="12"/>
          </p:nvPr>
        </p:nvSpPr>
        <p:spPr/>
        <p:txBody>
          <a:bodyPr/>
          <a:lstStyle/>
          <a:p>
            <a:fld id="{D94491C3-884D-44A8-8E34-95C425C8F2C4}" type="slidenum">
              <a:rPr lang="en-MY" smtClean="0"/>
              <a:t>98</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70" y="1274658"/>
            <a:ext cx="9477321" cy="4133527"/>
          </a:xfrm>
          <a:prstGeom prst="rect">
            <a:avLst/>
          </a:prstGeom>
        </p:spPr>
      </p:pic>
    </p:spTree>
    <p:extLst>
      <p:ext uri="{BB962C8B-B14F-4D97-AF65-F5344CB8AC3E}">
        <p14:creationId xmlns:p14="http://schemas.microsoft.com/office/powerpoint/2010/main" val="20637307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Perceptually nonlinear</a:t>
            </a:r>
          </a:p>
        </p:txBody>
      </p:sp>
      <p:sp>
        <p:nvSpPr>
          <p:cNvPr id="4" name="Slide Number Placeholder 3"/>
          <p:cNvSpPr>
            <a:spLocks noGrp="1"/>
          </p:cNvSpPr>
          <p:nvPr>
            <p:ph type="sldNum" sz="quarter" idx="12"/>
          </p:nvPr>
        </p:nvSpPr>
        <p:spPr/>
        <p:txBody>
          <a:bodyPr/>
          <a:lstStyle/>
          <a:p>
            <a:fld id="{D94491C3-884D-44A8-8E34-95C425C8F2C4}" type="slidenum">
              <a:rPr lang="en-MY" smtClean="0"/>
              <a:t>99</a:t>
            </a:fld>
            <a:endParaRPr lang="en-MY"/>
          </a:p>
        </p:txBody>
      </p:sp>
      <p:sp>
        <p:nvSpPr>
          <p:cNvPr id="7" name="Rectangle 6"/>
          <p:cNvSpPr/>
          <p:nvPr/>
        </p:nvSpPr>
        <p:spPr>
          <a:xfrm>
            <a:off x="2619798" y="6516935"/>
            <a:ext cx="7839469" cy="646331"/>
          </a:xfrm>
          <a:prstGeom prst="rect">
            <a:avLst/>
          </a:prstGeom>
        </p:spPr>
        <p:txBody>
          <a:bodyPr wrap="square">
            <a:spAutoFit/>
          </a:bodyPr>
          <a:lstStyle/>
          <a:p>
            <a:r>
              <a:rPr lang="en-MY" sz="1800" dirty="0">
                <a:solidFill>
                  <a:schemeClr val="bg1">
                    <a:lumMod val="65000"/>
                  </a:schemeClr>
                </a:solidFill>
              </a:rPr>
              <a:t>Source: Harvard CS109 – </a:t>
            </a:r>
            <a:r>
              <a:rPr lang="en-MY" sz="1800" dirty="0" err="1">
                <a:solidFill>
                  <a:schemeClr val="bg1">
                    <a:lumMod val="65000"/>
                  </a:schemeClr>
                </a:solidFill>
              </a:rPr>
              <a:t>Hanspeter</a:t>
            </a:r>
            <a:r>
              <a:rPr lang="en-MY" sz="1800" dirty="0">
                <a:solidFill>
                  <a:schemeClr val="bg1">
                    <a:lumMod val="65000"/>
                  </a:schemeClr>
                </a:solidFill>
              </a:rPr>
              <a:t> </a:t>
            </a:r>
            <a:r>
              <a:rPr lang="en-MY" sz="1800" dirty="0" err="1">
                <a:solidFill>
                  <a:schemeClr val="bg1">
                    <a:lumMod val="65000"/>
                  </a:schemeClr>
                </a:solidFill>
              </a:rPr>
              <a:t>Pfister</a:t>
            </a:r>
            <a:r>
              <a:rPr lang="en-MY" sz="1800" dirty="0">
                <a:solidFill>
                  <a:schemeClr val="bg1">
                    <a:lumMod val="65000"/>
                  </a:schemeClr>
                </a:solidFill>
              </a:rPr>
              <a:t> and Joe Blitzstein </a:t>
            </a:r>
          </a:p>
          <a:p>
            <a:r>
              <a:rPr lang="en-MY" sz="1800" dirty="0">
                <a:solidFill>
                  <a:schemeClr val="bg1">
                    <a:lumMod val="65000"/>
                  </a:schemeClr>
                </a:solidFill>
              </a:rPr>
              <a:t>http://cs109.org </a:t>
            </a:r>
          </a:p>
        </p:txBody>
      </p:sp>
      <p:pic>
        <p:nvPicPr>
          <p:cNvPr id="2" name="Picture 1"/>
          <p:cNvPicPr>
            <a:picLocks noChangeAspect="1"/>
          </p:cNvPicPr>
          <p:nvPr/>
        </p:nvPicPr>
        <p:blipFill>
          <a:blip r:embed="rId2"/>
          <a:stretch>
            <a:fillRect/>
          </a:stretch>
        </p:blipFill>
        <p:spPr>
          <a:xfrm>
            <a:off x="1422400" y="2536031"/>
            <a:ext cx="7848600" cy="2489200"/>
          </a:xfrm>
          <a:prstGeom prst="rect">
            <a:avLst/>
          </a:prstGeom>
        </p:spPr>
      </p:pic>
    </p:spTree>
    <p:extLst>
      <p:ext uri="{BB962C8B-B14F-4D97-AF65-F5344CB8AC3E}">
        <p14:creationId xmlns:p14="http://schemas.microsoft.com/office/powerpoint/2010/main" val="1079210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30150</TotalTime>
  <Words>2693</Words>
  <Application>Microsoft Macintosh PowerPoint</Application>
  <PresentationFormat>Custom</PresentationFormat>
  <Paragraphs>521</Paragraphs>
  <Slides>102</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Calibri Light</vt:lpstr>
      <vt:lpstr>Office Theme</vt:lpstr>
      <vt:lpstr>PowerPoint Presentation</vt:lpstr>
      <vt:lpstr>PowerPoint Presentation</vt:lpstr>
      <vt:lpstr>PowerPoint Presentation</vt:lpstr>
      <vt:lpstr>Two types of Visualization</vt:lpstr>
      <vt:lpstr>Communicate (Explain)</vt:lpstr>
      <vt:lpstr>Analyze (Exploratory)</vt:lpstr>
      <vt:lpstr>PowerPoint Presentation</vt:lpstr>
      <vt:lpstr>Ineffective Visualizations</vt:lpstr>
      <vt:lpstr>WTF Visualizations</vt:lpstr>
      <vt:lpstr>Effective Visualizations</vt:lpstr>
      <vt:lpstr>PowerPoint Presentation</vt:lpstr>
      <vt:lpstr>Graphical Integrity</vt:lpstr>
      <vt:lpstr>Graphical Integrity: Scale Distortions</vt:lpstr>
      <vt:lpstr>Graphical Integrity: Scale Distortions</vt:lpstr>
      <vt:lpstr>Graphical Integrity </vt:lpstr>
      <vt:lpstr>Graphical Integrity </vt:lpstr>
      <vt:lpstr>PowerPoint Presentation</vt:lpstr>
      <vt:lpstr>Maximize Data-Ink Ratio </vt:lpstr>
      <vt:lpstr>Maximize Data-Ink Ratio </vt:lpstr>
      <vt:lpstr>Maximize Data-Ink Ratio </vt:lpstr>
      <vt:lpstr>Less is more!</vt:lpstr>
      <vt:lpstr>Less is more! </vt:lpstr>
      <vt:lpstr>Less is more! </vt:lpstr>
      <vt:lpstr>Less is more! </vt:lpstr>
      <vt:lpstr>Less is more! </vt:lpstr>
      <vt:lpstr>Less is more! </vt:lpstr>
      <vt:lpstr>Less is more! </vt:lpstr>
      <vt:lpstr>Less is more! </vt:lpstr>
      <vt:lpstr>Less is more! </vt:lpstr>
      <vt:lpstr>Less is more! </vt:lpstr>
      <vt:lpstr>Less is more! </vt:lpstr>
      <vt:lpstr>Don’t do this</vt:lpstr>
      <vt:lpstr>PowerPoint Presentation</vt:lpstr>
      <vt:lpstr>PowerPoint Presentation</vt:lpstr>
      <vt:lpstr>PowerPoint Presentation</vt:lpstr>
      <vt:lpstr>Vertical bar chart</vt:lpstr>
      <vt:lpstr>Horizontal bar chart</vt:lpstr>
      <vt:lpstr>PowerPoint Presentation</vt:lpstr>
      <vt:lpstr>PowerPoint Presentation</vt:lpstr>
      <vt:lpstr>PowerPoint Presentation</vt:lpstr>
      <vt:lpstr>Lines </vt:lpstr>
      <vt:lpstr>Line Graphs</vt:lpstr>
      <vt:lpstr>PowerPoint Presentation</vt:lpstr>
      <vt:lpstr>Pie Chart</vt:lpstr>
      <vt:lpstr>Eager pies</vt:lpstr>
      <vt:lpstr>Stacked vertical bar chart</vt:lpstr>
      <vt:lpstr>Stacked horizontal bar chart</vt:lpstr>
      <vt:lpstr>PowerPoint Presentation</vt:lpstr>
      <vt:lpstr>Points: Scatterplot</vt:lpstr>
      <vt:lpstr>Points: Scatterplot</vt:lpstr>
      <vt:lpstr>Don’t do this</vt:lpstr>
      <vt:lpstr>PowerPoint Presentation</vt:lpstr>
      <vt:lpstr>Treemap</vt:lpstr>
      <vt:lpstr>Lines: Slopegraph</vt:lpstr>
      <vt:lpstr>Text</vt:lpstr>
      <vt:lpstr>Tables</vt:lpstr>
      <vt:lpstr>Improving the legibility of tables</vt:lpstr>
      <vt:lpstr>Ηeatmap</vt:lpstr>
      <vt:lpstr>Density Plots</vt:lpstr>
      <vt:lpstr>PowerPoint Presentation</vt:lpstr>
      <vt:lpstr>Before and after a pilot summer learning science program </vt:lpstr>
      <vt:lpstr>PowerPoint Presentation</vt:lpstr>
      <vt:lpstr>PowerPoint Presentation</vt:lpstr>
      <vt:lpstr>PowerPoint Presentation</vt:lpstr>
      <vt:lpstr>How do you feel about doing science?</vt:lpstr>
      <vt:lpstr>PowerPoint Presentation</vt:lpstr>
      <vt:lpstr>PowerPoint Presentation</vt:lpstr>
      <vt:lpstr>PowerPoint Presentation</vt:lpstr>
      <vt:lpstr>How much longer?</vt:lpstr>
      <vt:lpstr>How much longer?</vt:lpstr>
      <vt:lpstr>How many times steeper?</vt:lpstr>
      <vt:lpstr>How many times steeper?</vt:lpstr>
      <vt:lpstr>How many times steeper?</vt:lpstr>
      <vt:lpstr>How much larger is the area?</vt:lpstr>
      <vt:lpstr>How much larger is the area?</vt:lpstr>
      <vt:lpstr>How much darker?</vt:lpstr>
      <vt:lpstr>How much darker?</vt:lpstr>
      <vt:lpstr>How much bigger value?</vt:lpstr>
      <vt:lpstr>How much bigger value?</vt:lpstr>
      <vt:lpstr>How much darker?</vt:lpstr>
      <vt:lpstr>How much darker?</vt:lpstr>
      <vt:lpstr>PowerPoint Presentation</vt:lpstr>
      <vt:lpstr>More Effective</vt:lpstr>
      <vt:lpstr>Less Effective</vt:lpstr>
      <vt:lpstr>One reason to use Pie over Bar Charts</vt:lpstr>
      <vt:lpstr>Gestalt Principles of Visual Grouping</vt:lpstr>
      <vt:lpstr>Gestalt Principles: Proximity</vt:lpstr>
      <vt:lpstr>Gestalt Principles: Similarity</vt:lpstr>
      <vt:lpstr>Gestalt Principles: Closure</vt:lpstr>
      <vt:lpstr>Gestalt Principles: Continuity</vt:lpstr>
      <vt:lpstr>Gestalt Principles: Connection</vt:lpstr>
      <vt:lpstr>Enclosure</vt:lpstr>
      <vt:lpstr>PowerPoint Presentation</vt:lpstr>
      <vt:lpstr>Color Discriminability</vt:lpstr>
      <vt:lpstr>Colors for Categories</vt:lpstr>
      <vt:lpstr>Colors for Ordinal Data</vt:lpstr>
      <vt:lpstr>Colors for Ordinal Data</vt:lpstr>
      <vt:lpstr>Rainbow Colormap</vt:lpstr>
      <vt:lpstr>Perceptually nonlinear</vt:lpstr>
      <vt:lpstr>Color blindness</vt:lpstr>
      <vt:lpstr>Color blindness</vt:lpstr>
      <vt:lpstr>Colorbrewer</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Fwee Yi</dc:creator>
  <cp:lastModifiedBy>Eugene Tan</cp:lastModifiedBy>
  <cp:revision>744</cp:revision>
  <cp:lastPrinted>2016-11-08T01:12:35Z</cp:lastPrinted>
  <dcterms:created xsi:type="dcterms:W3CDTF">2015-11-06T03:38:40Z</dcterms:created>
  <dcterms:modified xsi:type="dcterms:W3CDTF">2020-10-23T15:57:03Z</dcterms:modified>
</cp:coreProperties>
</file>